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5"/>
    <p:sldMasterId id="2147483671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</p:sldIdLst>
  <p:sldSz cy="5143500" cx="9144000"/>
  <p:notesSz cx="6858000" cy="9144000"/>
  <p:embeddedFontLst>
    <p:embeddedFont>
      <p:font typeface="Montserrat SemiBold"/>
      <p:regular r:id="rId40"/>
      <p:bold r:id="rId41"/>
      <p:italic r:id="rId42"/>
      <p:boldItalic r:id="rId43"/>
    </p:embeddedFont>
    <p:embeddedFont>
      <p:font typeface="Roboto"/>
      <p:regular r:id="rId44"/>
      <p:bold r:id="rId45"/>
      <p:italic r:id="rId46"/>
      <p:boldItalic r:id="rId47"/>
    </p:embeddedFont>
    <p:embeddedFont>
      <p:font typeface="Montserrat"/>
      <p:regular r:id="rId48"/>
      <p:bold r:id="rId49"/>
      <p:italic r:id="rId50"/>
      <p:boldItalic r:id="rId51"/>
    </p:embeddedFont>
    <p:embeddedFont>
      <p:font typeface="Montserrat Medium"/>
      <p:regular r:id="rId52"/>
      <p:bold r:id="rId53"/>
      <p:italic r:id="rId54"/>
      <p:boldItalic r:id="rId55"/>
    </p:embeddedFont>
    <p:embeddedFont>
      <p:font typeface="Montserrat Light"/>
      <p:regular r:id="rId56"/>
      <p:bold r:id="rId57"/>
      <p:italic r:id="rId58"/>
      <p:boldItalic r:id="rId59"/>
    </p:embeddedFont>
    <p:embeddedFont>
      <p:font typeface="Montserrat ExtraBold"/>
      <p:bold r:id="rId60"/>
      <p:boldItalic r:id="rId6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ED665BEA-58C6-44B0-99C1-583D702C6C2B}">
  <a:tblStyle styleId="{ED665BEA-58C6-44B0-99C1-583D702C6C2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SemiBold-regular.fntdata"/><Relationship Id="rId42" Type="http://schemas.openxmlformats.org/officeDocument/2006/relationships/font" Target="fonts/MontserratSemiBold-italic.fntdata"/><Relationship Id="rId41" Type="http://schemas.openxmlformats.org/officeDocument/2006/relationships/font" Target="fonts/MontserratSemiBold-bold.fntdata"/><Relationship Id="rId44" Type="http://schemas.openxmlformats.org/officeDocument/2006/relationships/font" Target="fonts/Roboto-regular.fntdata"/><Relationship Id="rId43" Type="http://schemas.openxmlformats.org/officeDocument/2006/relationships/font" Target="fonts/MontserratSemiBold-boldItalic.fntdata"/><Relationship Id="rId46" Type="http://schemas.openxmlformats.org/officeDocument/2006/relationships/font" Target="fonts/Roboto-italic.fntdata"/><Relationship Id="rId45" Type="http://schemas.openxmlformats.org/officeDocument/2006/relationships/font" Target="fonts/Roboto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48" Type="http://schemas.openxmlformats.org/officeDocument/2006/relationships/font" Target="fonts/Montserrat-regular.fntdata"/><Relationship Id="rId47" Type="http://schemas.openxmlformats.org/officeDocument/2006/relationships/font" Target="fonts/Roboto-boldItalic.fntdata"/><Relationship Id="rId49" Type="http://schemas.openxmlformats.org/officeDocument/2006/relationships/font" Target="fonts/Montserrat-bold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61" Type="http://schemas.openxmlformats.org/officeDocument/2006/relationships/font" Target="fonts/MontserratExtraBold-boldItalic.fntdata"/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60" Type="http://schemas.openxmlformats.org/officeDocument/2006/relationships/font" Target="fonts/MontserratExtraBold-bold.fntdata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font" Target="fonts/Montserrat-boldItalic.fntdata"/><Relationship Id="rId50" Type="http://schemas.openxmlformats.org/officeDocument/2006/relationships/font" Target="fonts/Montserrat-italic.fntdata"/><Relationship Id="rId53" Type="http://schemas.openxmlformats.org/officeDocument/2006/relationships/font" Target="fonts/MontserratMedium-bold.fntdata"/><Relationship Id="rId52" Type="http://schemas.openxmlformats.org/officeDocument/2006/relationships/font" Target="fonts/MontserratMedium-regular.fntdata"/><Relationship Id="rId11" Type="http://schemas.openxmlformats.org/officeDocument/2006/relationships/slide" Target="slides/slide4.xml"/><Relationship Id="rId55" Type="http://schemas.openxmlformats.org/officeDocument/2006/relationships/font" Target="fonts/MontserratMedium-boldItalic.fntdata"/><Relationship Id="rId10" Type="http://schemas.openxmlformats.org/officeDocument/2006/relationships/slide" Target="slides/slide3.xml"/><Relationship Id="rId54" Type="http://schemas.openxmlformats.org/officeDocument/2006/relationships/font" Target="fonts/MontserratMedium-italic.fntdata"/><Relationship Id="rId13" Type="http://schemas.openxmlformats.org/officeDocument/2006/relationships/slide" Target="slides/slide6.xml"/><Relationship Id="rId57" Type="http://schemas.openxmlformats.org/officeDocument/2006/relationships/font" Target="fonts/MontserratLight-bold.fntdata"/><Relationship Id="rId12" Type="http://schemas.openxmlformats.org/officeDocument/2006/relationships/slide" Target="slides/slide5.xml"/><Relationship Id="rId56" Type="http://schemas.openxmlformats.org/officeDocument/2006/relationships/font" Target="fonts/MontserratLight-regular.fntdata"/><Relationship Id="rId15" Type="http://schemas.openxmlformats.org/officeDocument/2006/relationships/slide" Target="slides/slide8.xml"/><Relationship Id="rId59" Type="http://schemas.openxmlformats.org/officeDocument/2006/relationships/font" Target="fonts/MontserratLight-boldItalic.fntdata"/><Relationship Id="rId14" Type="http://schemas.openxmlformats.org/officeDocument/2006/relationships/slide" Target="slides/slide7.xml"/><Relationship Id="rId58" Type="http://schemas.openxmlformats.org/officeDocument/2006/relationships/font" Target="fonts/MontserratLight-italic.fntdata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2c1e1431415_0_2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2c1e1431415_0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c21290821a_0_5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2c21290821a_0_5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c21290821a_0_5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2c21290821a_0_5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2c1e1431415_0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2c1e1431415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2c1e1431415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2c1e1431415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2c1e1431415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2c1e1431415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2c1e1431415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2c1e1431415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2c21290821a_0_6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2c21290821a_0_6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2c1e1431415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2c1e1431415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2c21290821a_0_6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2c21290821a_0_6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c1e1431415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2c1e1431415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2c21290821a_0_6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2c21290821a_0_6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2c1e1431415_0_2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2c1e1431415_0_2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2c21e873987_7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2c21e873987_7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2c21e873987_6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2c21e873987_6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2c21290821a_0_7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2c21290821a_0_7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2c1e1431415_0_2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2c1e1431415_0_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2c1e1431415_0_2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2c1e1431415_0_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2c21290821a_0_8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2c21290821a_0_8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2c21290821a_0_8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2c21290821a_0_8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2c21290821a_0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2c21290821a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c1e1431415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2c1e1431415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2c1e1431415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Google Shape;507;g2c1e1431415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2c21290821a_0_2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2c21290821a_0_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2c21290821a_0_3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2c21290821a_0_3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c1e1431415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2c1e1431415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c21290821a_0_4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2c21290821a_0_4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c1e1431415_0_1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2c1e1431415_0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c44ee58dac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2c44ee58dac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c44ee58dac_2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2c44ee58dac_2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c21290821a_0_4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2c21290821a_0_4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6" name="Google Shape;56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0" name="Google Shape;60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3" name="Google Shape;63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4" name="Google Shape;64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7" name="Google Shape;67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8" name="Google Shape;68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9" name="Google Shape;69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2" name="Google Shape;72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5" name="Google Shape;75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6" name="Google Shape;76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79" name="Google Shape;79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2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3" name="Google Shape;83;p2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4" name="Google Shape;84;p2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5" name="Google Shape;85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88" name="Google Shape;88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1" name="Google Shape;91;p2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" name="Google Shape;92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0.xml"/><Relationship Id="rId13" Type="http://schemas.openxmlformats.org/officeDocument/2006/relationships/theme" Target="../theme/theme3.xml"/><Relationship Id="rId12" Type="http://schemas.openxmlformats.org/officeDocument/2006/relationships/slideLayout" Target="../slideLayouts/slideLayout22.xml"/><Relationship Id="rId1" Type="http://schemas.openxmlformats.org/officeDocument/2006/relationships/image" Target="../media/image45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202020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 spd="med">
    <p:push dir="r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</p:sldLayoutIdLst>
  <p:transition spd="med">
    <p:push dir="r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Relationship Id="rId4" Type="http://schemas.openxmlformats.org/officeDocument/2006/relationships/image" Target="../media/image6.png"/><Relationship Id="rId5" Type="http://schemas.openxmlformats.org/officeDocument/2006/relationships/image" Target="../media/image1.png"/><Relationship Id="rId6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5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Relationship Id="rId4" Type="http://schemas.openxmlformats.org/officeDocument/2006/relationships/image" Target="../media/image2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5" Type="http://schemas.openxmlformats.org/officeDocument/2006/relationships/image" Target="../media/image14.png"/><Relationship Id="rId6" Type="http://schemas.openxmlformats.org/officeDocument/2006/relationships/image" Target="../media/image10.png"/><Relationship Id="rId7" Type="http://schemas.openxmlformats.org/officeDocument/2006/relationships/image" Target="../media/image18.png"/><Relationship Id="rId8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Relationship Id="rId4" Type="http://schemas.openxmlformats.org/officeDocument/2006/relationships/hyperlink" Target="https://docs.google.com/spreadsheets/d/1xWyBzyVU1uTflpxkA1FCLQNtkyWgusi8e0H6zijN9io/edit?usp=sharing" TargetMode="External"/><Relationship Id="rId5" Type="http://schemas.openxmlformats.org/officeDocument/2006/relationships/hyperlink" Target="https://docs.google.com/spreadsheets/d/1xWyBzyVU1uTflpxkA1FCLQNtkyWgusi8e0H6zijN9io/edit#gid=0" TargetMode="External"/><Relationship Id="rId6" Type="http://schemas.openxmlformats.org/officeDocument/2006/relationships/image" Target="../media/image28.png"/><Relationship Id="rId7" Type="http://schemas.openxmlformats.org/officeDocument/2006/relationships/image" Target="../media/image9.png"/><Relationship Id="rId8" Type="http://schemas.openxmlformats.org/officeDocument/2006/relationships/image" Target="../media/image4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Relationship Id="rId4" Type="http://schemas.openxmlformats.org/officeDocument/2006/relationships/image" Target="../media/image24.jpg"/><Relationship Id="rId5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Relationship Id="rId4" Type="http://schemas.openxmlformats.org/officeDocument/2006/relationships/image" Target="../media/image4.png"/><Relationship Id="rId5" Type="http://schemas.openxmlformats.org/officeDocument/2006/relationships/image" Target="../media/image1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9.png"/><Relationship Id="rId4" Type="http://schemas.openxmlformats.org/officeDocument/2006/relationships/image" Target="../media/image5.png"/><Relationship Id="rId5" Type="http://schemas.openxmlformats.org/officeDocument/2006/relationships/image" Target="../media/image27.png"/><Relationship Id="rId6" Type="http://schemas.openxmlformats.org/officeDocument/2006/relationships/image" Target="../media/image2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9.png"/><Relationship Id="rId4" Type="http://schemas.openxmlformats.org/officeDocument/2006/relationships/image" Target="../media/image41.png"/><Relationship Id="rId5" Type="http://schemas.openxmlformats.org/officeDocument/2006/relationships/image" Target="../media/image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9.png"/><Relationship Id="rId4" Type="http://schemas.openxmlformats.org/officeDocument/2006/relationships/image" Target="../media/image19.png"/><Relationship Id="rId5" Type="http://schemas.openxmlformats.org/officeDocument/2006/relationships/image" Target="../media/image3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.png"/><Relationship Id="rId4" Type="http://schemas.openxmlformats.org/officeDocument/2006/relationships/image" Target="../media/image2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Relationship Id="rId4" Type="http://schemas.openxmlformats.org/officeDocument/2006/relationships/image" Target="../media/image23.jpg"/><Relationship Id="rId5" Type="http://schemas.openxmlformats.org/officeDocument/2006/relationships/image" Target="../media/image9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9.png"/><Relationship Id="rId4" Type="http://schemas.openxmlformats.org/officeDocument/2006/relationships/image" Target="../media/image2.png"/><Relationship Id="rId9" Type="http://schemas.openxmlformats.org/officeDocument/2006/relationships/image" Target="../media/image30.png"/><Relationship Id="rId5" Type="http://schemas.openxmlformats.org/officeDocument/2006/relationships/image" Target="../media/image17.png"/><Relationship Id="rId6" Type="http://schemas.openxmlformats.org/officeDocument/2006/relationships/image" Target="../media/image14.png"/><Relationship Id="rId7" Type="http://schemas.openxmlformats.org/officeDocument/2006/relationships/image" Target="../media/image10.png"/><Relationship Id="rId8" Type="http://schemas.openxmlformats.org/officeDocument/2006/relationships/image" Target="../media/image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9.png"/><Relationship Id="rId4" Type="http://schemas.openxmlformats.org/officeDocument/2006/relationships/image" Target="../media/image19.png"/><Relationship Id="rId5" Type="http://schemas.openxmlformats.org/officeDocument/2006/relationships/image" Target="../media/image3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9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6" Type="http://schemas.openxmlformats.org/officeDocument/2006/relationships/image" Target="../media/image35.png"/><Relationship Id="rId7" Type="http://schemas.openxmlformats.org/officeDocument/2006/relationships/image" Target="../media/image3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9.png"/><Relationship Id="rId4" Type="http://schemas.openxmlformats.org/officeDocument/2006/relationships/image" Target="../media/image19.png"/><Relationship Id="rId5" Type="http://schemas.openxmlformats.org/officeDocument/2006/relationships/image" Target="../media/image3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.png"/><Relationship Id="rId4" Type="http://schemas.openxmlformats.org/officeDocument/2006/relationships/image" Target="../media/image30.png"/></Relationships>
</file>

<file path=ppt/slides/_rels/slide25.xml.rels><?xml version="1.0" encoding="UTF-8" standalone="yes"?><Relationships xmlns="http://schemas.openxmlformats.org/package/2006/relationships"><Relationship Id="rId10" Type="http://schemas.openxmlformats.org/officeDocument/2006/relationships/image" Target="../media/image30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.png"/><Relationship Id="rId4" Type="http://schemas.openxmlformats.org/officeDocument/2006/relationships/image" Target="../media/image37.png"/><Relationship Id="rId9" Type="http://schemas.openxmlformats.org/officeDocument/2006/relationships/image" Target="../media/image46.png"/><Relationship Id="rId5" Type="http://schemas.openxmlformats.org/officeDocument/2006/relationships/image" Target="../media/image36.png"/><Relationship Id="rId6" Type="http://schemas.openxmlformats.org/officeDocument/2006/relationships/image" Target="../media/image44.png"/><Relationship Id="rId7" Type="http://schemas.openxmlformats.org/officeDocument/2006/relationships/image" Target="../media/image47.png"/><Relationship Id="rId8" Type="http://schemas.openxmlformats.org/officeDocument/2006/relationships/image" Target="../media/image4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9.png"/><Relationship Id="rId4" Type="http://schemas.openxmlformats.org/officeDocument/2006/relationships/image" Target="../media/image9.png"/><Relationship Id="rId9" Type="http://schemas.openxmlformats.org/officeDocument/2006/relationships/image" Target="../media/image42.png"/><Relationship Id="rId5" Type="http://schemas.openxmlformats.org/officeDocument/2006/relationships/image" Target="../media/image1.png"/><Relationship Id="rId6" Type="http://schemas.openxmlformats.org/officeDocument/2006/relationships/hyperlink" Target="https://hh.ru/vacancies/seo-spetsialist" TargetMode="External"/><Relationship Id="rId7" Type="http://schemas.openxmlformats.org/officeDocument/2006/relationships/hyperlink" Target="https://hh.ru/vacancies/seo-spetsialist" TargetMode="External"/><Relationship Id="rId8" Type="http://schemas.openxmlformats.org/officeDocument/2006/relationships/image" Target="../media/image2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.png"/><Relationship Id="rId4" Type="http://schemas.openxmlformats.org/officeDocument/2006/relationships/image" Target="../media/image8.png"/><Relationship Id="rId5" Type="http://schemas.openxmlformats.org/officeDocument/2006/relationships/image" Target="../media/image10.png"/><Relationship Id="rId6" Type="http://schemas.openxmlformats.org/officeDocument/2006/relationships/image" Target="../media/image14.png"/><Relationship Id="rId7" Type="http://schemas.openxmlformats.org/officeDocument/2006/relationships/image" Target="../media/image3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0.png"/><Relationship Id="rId4" Type="http://schemas.openxmlformats.org/officeDocument/2006/relationships/image" Target="../media/image8.png"/><Relationship Id="rId5" Type="http://schemas.openxmlformats.org/officeDocument/2006/relationships/image" Target="../media/image14.png"/><Relationship Id="rId6" Type="http://schemas.openxmlformats.org/officeDocument/2006/relationships/image" Target="../media/image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.png"/><Relationship Id="rId4" Type="http://schemas.openxmlformats.org/officeDocument/2006/relationships/image" Target="../media/image30.png"/><Relationship Id="rId5" Type="http://schemas.openxmlformats.org/officeDocument/2006/relationships/image" Target="../media/image10.png"/><Relationship Id="rId6" Type="http://schemas.openxmlformats.org/officeDocument/2006/relationships/image" Target="../media/image14.png"/><Relationship Id="rId7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12.jpg"/><Relationship Id="rId5" Type="http://schemas.openxmlformats.org/officeDocument/2006/relationships/image" Target="../media/image11.png"/><Relationship Id="rId6" Type="http://schemas.openxmlformats.org/officeDocument/2006/relationships/image" Target="../media/image7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.png"/><Relationship Id="rId4" Type="http://schemas.openxmlformats.org/officeDocument/2006/relationships/image" Target="../media/image30.png"/><Relationship Id="rId5" Type="http://schemas.openxmlformats.org/officeDocument/2006/relationships/image" Target="../media/image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.png"/><Relationship Id="rId4" Type="http://schemas.openxmlformats.org/officeDocument/2006/relationships/image" Target="../media/image30.png"/><Relationship Id="rId5" Type="http://schemas.openxmlformats.org/officeDocument/2006/relationships/image" Target="../media/image10.png"/><Relationship Id="rId6" Type="http://schemas.openxmlformats.org/officeDocument/2006/relationships/image" Target="../media/image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0.png"/><Relationship Id="rId4" Type="http://schemas.openxmlformats.org/officeDocument/2006/relationships/image" Target="../media/image3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8.png"/><Relationship Id="rId6" Type="http://schemas.openxmlformats.org/officeDocument/2006/relationships/image" Target="../media/image1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8.png"/><Relationship Id="rId5" Type="http://schemas.openxmlformats.org/officeDocument/2006/relationships/image" Target="../media/image20.png"/><Relationship Id="rId6" Type="http://schemas.openxmlformats.org/officeDocument/2006/relationships/image" Target="../media/image2.png"/><Relationship Id="rId7" Type="http://schemas.openxmlformats.org/officeDocument/2006/relationships/image" Target="../media/image10.png"/><Relationship Id="rId8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62275"/>
            <a:ext cx="1350050" cy="61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25"/>
          <p:cNvPicPr preferRelativeResize="0"/>
          <p:nvPr/>
        </p:nvPicPr>
        <p:blipFill>
          <a:blip r:embed="rId4">
            <a:alphaModFix amt="7000"/>
          </a:blip>
          <a:stretch>
            <a:fillRect/>
          </a:stretch>
        </p:blipFill>
        <p:spPr>
          <a:xfrm>
            <a:off x="1862800" y="88834"/>
            <a:ext cx="5228150" cy="1789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25"/>
          <p:cNvPicPr preferRelativeResize="0"/>
          <p:nvPr/>
        </p:nvPicPr>
        <p:blipFill>
          <a:blip r:embed="rId5">
            <a:alphaModFix amt="69000"/>
          </a:blip>
          <a:stretch>
            <a:fillRect/>
          </a:stretch>
        </p:blipFill>
        <p:spPr>
          <a:xfrm rot="-10799972">
            <a:off x="1712100" y="875403"/>
            <a:ext cx="7431900" cy="1697716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5"/>
          <p:cNvSpPr txBox="1"/>
          <p:nvPr>
            <p:ph type="ctrTitle"/>
          </p:nvPr>
        </p:nvSpPr>
        <p:spPr>
          <a:xfrm>
            <a:off x="360000" y="893100"/>
            <a:ext cx="8429700" cy="1662300"/>
          </a:xfrm>
          <a:prstGeom prst="rect">
            <a:avLst/>
          </a:prstGeom>
        </p:spPr>
        <p:txBody>
          <a:bodyPr anchorCtr="0" anchor="b" bIns="91425" lIns="1620000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4800">
                <a:solidFill>
                  <a:srgbClr val="CDEC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ИНФОБИЗНЕС</a:t>
            </a:r>
            <a:endParaRPr sz="4800">
              <a:solidFill>
                <a:srgbClr val="CDEC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4800">
                <a:solidFill>
                  <a:srgbClr val="CDEC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И SEO</a:t>
            </a:r>
            <a:endParaRPr sz="4800">
              <a:solidFill>
                <a:srgbClr val="CDEC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03" name="Google Shape;103;p25"/>
          <p:cNvSpPr txBox="1"/>
          <p:nvPr>
            <p:ph idx="1" type="subTitle"/>
          </p:nvPr>
        </p:nvSpPr>
        <p:spPr>
          <a:xfrm>
            <a:off x="360000" y="2718450"/>
            <a:ext cx="8429700" cy="527400"/>
          </a:xfrm>
          <a:prstGeom prst="rect">
            <a:avLst/>
          </a:prstGeom>
        </p:spPr>
        <p:txBody>
          <a:bodyPr anchorCtr="0" anchor="t" bIns="91425" lIns="1620000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lang="ru" sz="2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START В SEO ДЛЯ ИНФОБИЗНЕСА</a:t>
            </a:r>
            <a:endParaRPr sz="24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t/>
            </a:r>
            <a:endParaRPr sz="2400">
              <a:solidFill>
                <a:schemeClr val="lt1"/>
              </a:solidFill>
            </a:endParaRPr>
          </a:p>
        </p:txBody>
      </p:sp>
      <p:sp>
        <p:nvSpPr>
          <p:cNvPr id="104" name="Google Shape;104;p25"/>
          <p:cNvSpPr txBox="1"/>
          <p:nvPr>
            <p:ph idx="1" type="subTitle"/>
          </p:nvPr>
        </p:nvSpPr>
        <p:spPr>
          <a:xfrm rot="-612">
            <a:off x="1661750" y="3319818"/>
            <a:ext cx="3368700" cy="415500"/>
          </a:xfrm>
          <a:prstGeom prst="rect">
            <a:avLst/>
          </a:prstGeom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0000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рынок онлайн-образования</a:t>
            </a:r>
            <a:endParaRPr sz="2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5" name="Google Shape;105;p25"/>
          <p:cNvSpPr txBox="1"/>
          <p:nvPr>
            <p:ph idx="1" type="subTitle"/>
          </p:nvPr>
        </p:nvSpPr>
        <p:spPr>
          <a:xfrm>
            <a:off x="7661775" y="3319650"/>
            <a:ext cx="879600" cy="415500"/>
          </a:xfrm>
          <a:prstGeom prst="rect">
            <a:avLst/>
          </a:prstGeom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0000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SEO</a:t>
            </a:r>
            <a:endParaRPr sz="2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6" name="Google Shape;106;p25"/>
          <p:cNvSpPr txBox="1"/>
          <p:nvPr>
            <p:ph idx="1" type="subTitle"/>
          </p:nvPr>
        </p:nvSpPr>
        <p:spPr>
          <a:xfrm>
            <a:off x="5112513" y="3319650"/>
            <a:ext cx="2467200" cy="415500"/>
          </a:xfrm>
          <a:prstGeom prst="rect">
            <a:avLst/>
          </a:prstGeom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0000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источники трафика</a:t>
            </a:r>
            <a:endParaRPr sz="15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7" name="Google Shape;107;p25"/>
          <p:cNvSpPr txBox="1"/>
          <p:nvPr>
            <p:ph idx="1" type="subTitle"/>
          </p:nvPr>
        </p:nvSpPr>
        <p:spPr>
          <a:xfrm rot="1314">
            <a:off x="2134016" y="3934485"/>
            <a:ext cx="6279300" cy="415500"/>
          </a:xfrm>
          <a:prstGeom prst="rect">
            <a:avLst/>
          </a:prstGeom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0000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точка входа для запуска и масштабирования проектов</a:t>
            </a:r>
            <a:endParaRPr sz="15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8" name="Google Shape;108;p25"/>
          <p:cNvPicPr preferRelativeResize="0"/>
          <p:nvPr/>
        </p:nvPicPr>
        <p:blipFill>
          <a:blip r:embed="rId6">
            <a:alphaModFix amt="80000"/>
          </a:blip>
          <a:stretch>
            <a:fillRect/>
          </a:stretch>
        </p:blipFill>
        <p:spPr>
          <a:xfrm rot="-564399">
            <a:off x="1276931" y="2237543"/>
            <a:ext cx="575895" cy="723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42;p34"/>
          <p:cNvPicPr preferRelativeResize="0"/>
          <p:nvPr/>
        </p:nvPicPr>
        <p:blipFill rotWithShape="1">
          <a:blip r:embed="rId3">
            <a:alphaModFix/>
          </a:blip>
          <a:srcRect b="0" l="16922" r="21788" t="27330"/>
          <a:stretch/>
        </p:blipFill>
        <p:spPr>
          <a:xfrm>
            <a:off x="4552984" y="2599751"/>
            <a:ext cx="4591017" cy="2543749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43" name="Google Shape;243;p34"/>
          <p:cNvPicPr preferRelativeResize="0"/>
          <p:nvPr/>
        </p:nvPicPr>
        <p:blipFill rotWithShape="1">
          <a:blip r:embed="rId4">
            <a:alphaModFix/>
          </a:blip>
          <a:srcRect b="0" l="16927" r="22293" t="27404"/>
          <a:stretch/>
        </p:blipFill>
        <p:spPr>
          <a:xfrm>
            <a:off x="0" y="2599751"/>
            <a:ext cx="4552980" cy="2543749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44" name="Google Shape;244;p34"/>
          <p:cNvSpPr txBox="1"/>
          <p:nvPr>
            <p:ph type="title"/>
          </p:nvPr>
        </p:nvSpPr>
        <p:spPr>
          <a:xfrm>
            <a:off x="412800" y="565200"/>
            <a:ext cx="8318400" cy="9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НЕОЧЕВИДНЫЙ </a:t>
            </a:r>
            <a:r>
              <a:rPr b="1" lang="ru" sz="2400">
                <a:solidFill>
                  <a:srgbClr val="D2E9F9"/>
                </a:solidFill>
                <a:latin typeface="Montserrat"/>
                <a:ea typeface="Montserrat"/>
                <a:cs typeface="Montserrat"/>
                <a:sym typeface="Montserrat"/>
              </a:rPr>
              <a:t>ИСТОЧНИК </a:t>
            </a:r>
            <a:endParaRPr b="1" sz="2400">
              <a:solidFill>
                <a:srgbClr val="D2E9F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400">
                <a:solidFill>
                  <a:srgbClr val="D2E9F9"/>
                </a:solidFill>
                <a:latin typeface="Montserrat"/>
                <a:ea typeface="Montserrat"/>
                <a:cs typeface="Montserrat"/>
                <a:sym typeface="Montserrat"/>
              </a:rPr>
              <a:t>БЕСПЛАТНОГО ТРАФИКА</a:t>
            </a:r>
            <a:r>
              <a:rPr b="1" lang="ru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В ИНФОБИЗНЕСЕ</a:t>
            </a:r>
            <a:endParaRPr b="1" sz="2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5" name="Google Shape;245;p34"/>
          <p:cNvSpPr txBox="1"/>
          <p:nvPr/>
        </p:nvSpPr>
        <p:spPr>
          <a:xfrm>
            <a:off x="412800" y="1538200"/>
            <a:ext cx="68622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SEO-продвижение – это кладезь целевой и осознанной аудиторией, 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которая прекрасно знает свои запросы и ищет их решение онлайн</a:t>
            </a:r>
            <a:endParaRPr sz="1600">
              <a:solidFill>
                <a:schemeClr val="lt1"/>
              </a:solidFill>
            </a:endParaRPr>
          </a:p>
        </p:txBody>
      </p:sp>
      <p:pic>
        <p:nvPicPr>
          <p:cNvPr id="246" name="Google Shape;246;p34"/>
          <p:cNvPicPr preferRelativeResize="0"/>
          <p:nvPr/>
        </p:nvPicPr>
        <p:blipFill>
          <a:blip r:embed="rId5">
            <a:alphaModFix amt="30000"/>
          </a:blip>
          <a:stretch>
            <a:fillRect/>
          </a:stretch>
        </p:blipFill>
        <p:spPr>
          <a:xfrm rot="-9950867">
            <a:off x="915289" y="2932"/>
            <a:ext cx="9017667" cy="2724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5"/>
          <p:cNvSpPr txBox="1"/>
          <p:nvPr/>
        </p:nvSpPr>
        <p:spPr>
          <a:xfrm>
            <a:off x="585275" y="1123300"/>
            <a:ext cx="7178100" cy="8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rgbClr val="D2E9F9"/>
                </a:solidFill>
                <a:latin typeface="Montserrat"/>
                <a:ea typeface="Montserrat"/>
                <a:cs typeface="Montserrat"/>
                <a:sym typeface="Montserrat"/>
              </a:rPr>
              <a:t>Лид - потенциальный клиент</a:t>
            </a:r>
            <a:r>
              <a:rPr lang="ru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, который совершил целевое действие. 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rgbClr val="D2E9F9"/>
                </a:solidFill>
                <a:latin typeface="Montserrat"/>
                <a:ea typeface="Montserrat"/>
                <a:cs typeface="Montserrat"/>
                <a:sym typeface="Montserrat"/>
              </a:rPr>
              <a:t>Стоимость лида - сколько потрачено денег на него</a:t>
            </a:r>
            <a:r>
              <a:rPr lang="ru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, чтобы он сделал 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это действие</a:t>
            </a:r>
            <a:endParaRPr sz="1600">
              <a:solidFill>
                <a:schemeClr val="lt1"/>
              </a:solidFill>
            </a:endParaRPr>
          </a:p>
        </p:txBody>
      </p:sp>
      <p:pic>
        <p:nvPicPr>
          <p:cNvPr id="252" name="Google Shape;25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39977">
            <a:off x="-56508" y="196658"/>
            <a:ext cx="9469991" cy="509483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35"/>
          <p:cNvSpPr txBox="1"/>
          <p:nvPr/>
        </p:nvSpPr>
        <p:spPr>
          <a:xfrm rot="-241419">
            <a:off x="332901" y="189457"/>
            <a:ext cx="8478197" cy="5238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solidFill>
                  <a:srgbClr val="333333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СРАВНЕНИЕ СТОИМОСТИ ЛИДОВ</a:t>
            </a:r>
            <a:endParaRPr sz="2400">
              <a:solidFill>
                <a:srgbClr val="333333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graphicFrame>
        <p:nvGraphicFramePr>
          <p:cNvPr id="254" name="Google Shape;254;p35"/>
          <p:cNvGraphicFramePr/>
          <p:nvPr/>
        </p:nvGraphicFramePr>
        <p:xfrm>
          <a:off x="676600" y="2106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{ED665BEA-58C6-44B0-99C1-583D702C6C2B}</a:tableStyleId>
              </a:tblPr>
              <a:tblGrid>
                <a:gridCol w="2127000"/>
                <a:gridCol w="3842675"/>
              </a:tblGrid>
              <a:tr h="327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200">
                          <a:solidFill>
                            <a:srgbClr val="CDEC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ИСТОЧНИК ТРАФИКА  </a:t>
                      </a:r>
                      <a:endParaRPr b="1" sz="1200">
                        <a:solidFill>
                          <a:srgbClr val="CDEC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200">
                          <a:solidFill>
                            <a:srgbClr val="CDEC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СТОИМОСТЬ ЛИДА</a:t>
                      </a:r>
                      <a:endParaRPr b="1" sz="1200">
                        <a:solidFill>
                          <a:srgbClr val="CDEC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327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Яндекс Директ</a:t>
                      </a:r>
                      <a:endParaRPr sz="12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450₽</a:t>
                      </a:r>
                      <a:endParaRPr sz="12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327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Закуп в Telegram</a:t>
                      </a:r>
                      <a:endParaRPr sz="12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</a:t>
                      </a:r>
                      <a:r>
                        <a:rPr lang="ru" sz="12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500₽</a:t>
                      </a:r>
                      <a:endParaRPr sz="12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327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Telegram Ads</a:t>
                      </a:r>
                      <a:endParaRPr sz="12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45</a:t>
                      </a:r>
                      <a:r>
                        <a:rPr lang="ru" sz="12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0₽</a:t>
                      </a:r>
                      <a:endParaRPr sz="12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327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ВК</a:t>
                      </a:r>
                      <a:endParaRPr sz="12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2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4</a:t>
                      </a:r>
                      <a:r>
                        <a:rPr lang="ru" sz="12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00₽</a:t>
                      </a:r>
                      <a:endParaRPr sz="12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327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Нельзяграм (по миру)</a:t>
                      </a:r>
                      <a:endParaRPr sz="12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2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35</a:t>
                      </a:r>
                      <a:r>
                        <a:rPr lang="ru" sz="12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0₽</a:t>
                      </a:r>
                      <a:endParaRPr sz="12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327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SEO</a:t>
                      </a:r>
                      <a:endParaRPr sz="12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10-20</a:t>
                      </a:r>
                      <a:r>
                        <a:rPr lang="ru" sz="12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₽, если пишете сами, </a:t>
                      </a:r>
                      <a:endParaRPr sz="12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200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  до 100₽ с сайтом и копирайтером</a:t>
                      </a:r>
                      <a:endParaRPr sz="1200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255" name="Google Shape;255;p35"/>
          <p:cNvPicPr preferRelativeResize="0"/>
          <p:nvPr/>
        </p:nvPicPr>
        <p:blipFill>
          <a:blip r:embed="rId3">
            <a:alphaModFix amt="99000"/>
          </a:blip>
          <a:stretch>
            <a:fillRect/>
          </a:stretch>
        </p:blipFill>
        <p:spPr>
          <a:xfrm flipH="1" rot="-42">
            <a:off x="4572000" y="3305793"/>
            <a:ext cx="2900598" cy="63088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35"/>
          <p:cNvPicPr preferRelativeResize="0"/>
          <p:nvPr/>
        </p:nvPicPr>
        <p:blipFill rotWithShape="1">
          <a:blip r:embed="rId4">
            <a:alphaModFix/>
          </a:blip>
          <a:srcRect b="0" l="5291" r="2516" t="5006"/>
          <a:stretch/>
        </p:blipFill>
        <p:spPr>
          <a:xfrm flipH="1">
            <a:off x="5815148" y="2571750"/>
            <a:ext cx="3593974" cy="2747525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35"/>
          <p:cNvSpPr txBox="1"/>
          <p:nvPr>
            <p:ph type="title"/>
          </p:nvPr>
        </p:nvSpPr>
        <p:spPr>
          <a:xfrm>
            <a:off x="5382225" y="3421138"/>
            <a:ext cx="3133800" cy="4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400">
                <a:latin typeface="Montserrat"/>
                <a:ea typeface="Montserrat"/>
                <a:cs typeface="Montserrat"/>
                <a:sym typeface="Montserrat"/>
              </a:rPr>
              <a:t>ну это же круто</a:t>
            </a:r>
            <a:endParaRPr b="1" sz="14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p36"/>
          <p:cNvPicPr preferRelativeResize="0"/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 rot="3314577">
            <a:off x="4715556" y="1520987"/>
            <a:ext cx="6109493" cy="20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36"/>
          <p:cNvPicPr preferRelativeResize="0"/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 rot="-9848890">
            <a:off x="1605888" y="930908"/>
            <a:ext cx="9017668" cy="2724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36"/>
          <p:cNvPicPr preferRelativeResize="0"/>
          <p:nvPr/>
        </p:nvPicPr>
        <p:blipFill rotWithShape="1">
          <a:blip r:embed="rId4">
            <a:alphaModFix amt="50000"/>
          </a:blip>
          <a:srcRect b="0" l="709" r="709" t="0"/>
          <a:stretch/>
        </p:blipFill>
        <p:spPr>
          <a:xfrm>
            <a:off x="311712" y="3071749"/>
            <a:ext cx="544700" cy="312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36"/>
          <p:cNvPicPr preferRelativeResize="0"/>
          <p:nvPr/>
        </p:nvPicPr>
        <p:blipFill rotWithShape="1">
          <a:blip r:embed="rId5">
            <a:alphaModFix amt="51000"/>
          </a:blip>
          <a:srcRect b="0" l="475" r="475" t="0"/>
          <a:stretch/>
        </p:blipFill>
        <p:spPr>
          <a:xfrm>
            <a:off x="5666129" y="1855199"/>
            <a:ext cx="544700" cy="312750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36"/>
          <p:cNvSpPr txBox="1"/>
          <p:nvPr/>
        </p:nvSpPr>
        <p:spPr>
          <a:xfrm>
            <a:off x="5666136" y="2091750"/>
            <a:ext cx="2366700" cy="679800"/>
          </a:xfrm>
          <a:prstGeom prst="rect">
            <a:avLst/>
          </a:prstGeom>
          <a:solidFill>
            <a:srgbClr val="202020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Работает без привязки 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к воронке</a:t>
            </a:r>
            <a:endParaRPr>
              <a:solidFill>
                <a:srgbClr val="EFEFE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267" name="Google Shape;267;p36"/>
          <p:cNvPicPr preferRelativeResize="0"/>
          <p:nvPr/>
        </p:nvPicPr>
        <p:blipFill>
          <a:blip r:embed="rId6">
            <a:alphaModFix amt="50000"/>
          </a:blip>
          <a:stretch>
            <a:fillRect/>
          </a:stretch>
        </p:blipFill>
        <p:spPr>
          <a:xfrm>
            <a:off x="311712" y="1834124"/>
            <a:ext cx="521359" cy="357508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36"/>
          <p:cNvSpPr txBox="1"/>
          <p:nvPr/>
        </p:nvSpPr>
        <p:spPr>
          <a:xfrm>
            <a:off x="311713" y="2093100"/>
            <a:ext cx="2366700" cy="679800"/>
          </a:xfrm>
          <a:prstGeom prst="rect">
            <a:avLst/>
          </a:prstGeom>
          <a:solidFill>
            <a:srgbClr val="202020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1100"/>
              </a:spcAft>
              <a:buNone/>
            </a:pPr>
            <a:r>
              <a:rPr lang="ru">
                <a:solidFill>
                  <a:srgbClr val="EFEFE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П</a:t>
            </a:r>
            <a:r>
              <a:rPr lang="ru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ривлекает целевой осознанный трафик</a:t>
            </a:r>
            <a:endParaRPr>
              <a:solidFill>
                <a:srgbClr val="EFEFE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269" name="Google Shape;269;p36"/>
          <p:cNvPicPr preferRelativeResize="0"/>
          <p:nvPr/>
        </p:nvPicPr>
        <p:blipFill rotWithShape="1">
          <a:blip r:embed="rId7">
            <a:alphaModFix amt="50000"/>
          </a:blip>
          <a:srcRect b="0" l="709" r="709" t="0"/>
          <a:stretch/>
        </p:blipFill>
        <p:spPr>
          <a:xfrm>
            <a:off x="5666137" y="3090474"/>
            <a:ext cx="544700" cy="312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36"/>
          <p:cNvPicPr preferRelativeResize="0"/>
          <p:nvPr/>
        </p:nvPicPr>
        <p:blipFill>
          <a:blip r:embed="rId8">
            <a:alphaModFix amt="51000"/>
          </a:blip>
          <a:stretch>
            <a:fillRect/>
          </a:stretch>
        </p:blipFill>
        <p:spPr>
          <a:xfrm>
            <a:off x="2878271" y="1855199"/>
            <a:ext cx="544700" cy="312750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6"/>
          <p:cNvSpPr txBox="1"/>
          <p:nvPr/>
        </p:nvSpPr>
        <p:spPr>
          <a:xfrm>
            <a:off x="2878270" y="2093100"/>
            <a:ext cx="2618400" cy="679800"/>
          </a:xfrm>
          <a:prstGeom prst="rect">
            <a:avLst/>
          </a:prstGeom>
          <a:solidFill>
            <a:srgbClr val="202020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Расширяет базу клиентов без лишних подрядчиков</a:t>
            </a:r>
            <a:endParaRPr>
              <a:solidFill>
                <a:srgbClr val="EFEFE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272" name="Google Shape;272;p36"/>
          <p:cNvPicPr preferRelativeResize="0"/>
          <p:nvPr/>
        </p:nvPicPr>
        <p:blipFill rotWithShape="1">
          <a:blip r:embed="rId9">
            <a:alphaModFix amt="51000"/>
          </a:blip>
          <a:srcRect b="0" l="475" r="475" t="0"/>
          <a:stretch/>
        </p:blipFill>
        <p:spPr>
          <a:xfrm>
            <a:off x="2878262" y="3090487"/>
            <a:ext cx="544700" cy="312750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6"/>
          <p:cNvSpPr txBox="1"/>
          <p:nvPr/>
        </p:nvSpPr>
        <p:spPr>
          <a:xfrm>
            <a:off x="5666136" y="3314400"/>
            <a:ext cx="2366700" cy="679800"/>
          </a:xfrm>
          <a:prstGeom prst="rect">
            <a:avLst/>
          </a:prstGeom>
          <a:solidFill>
            <a:srgbClr val="202020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Требует меньше вложений</a:t>
            </a:r>
            <a:endParaRPr>
              <a:solidFill>
                <a:srgbClr val="EFEFE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274" name="Google Shape;274;p36"/>
          <p:cNvSpPr txBox="1"/>
          <p:nvPr/>
        </p:nvSpPr>
        <p:spPr>
          <a:xfrm>
            <a:off x="311713" y="3315750"/>
            <a:ext cx="2366700" cy="679800"/>
          </a:xfrm>
          <a:prstGeom prst="rect">
            <a:avLst/>
          </a:prstGeom>
          <a:solidFill>
            <a:srgbClr val="202020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1100"/>
              </a:spcAft>
              <a:buNone/>
            </a:pPr>
            <a:r>
              <a:rPr lang="ru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Закрывает ключевые запросы ца</a:t>
            </a:r>
            <a:endParaRPr>
              <a:solidFill>
                <a:srgbClr val="EFEFE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275" name="Google Shape;275;p36"/>
          <p:cNvSpPr txBox="1"/>
          <p:nvPr/>
        </p:nvSpPr>
        <p:spPr>
          <a:xfrm>
            <a:off x="2878270" y="3315750"/>
            <a:ext cx="2618400" cy="679800"/>
          </a:xfrm>
          <a:prstGeom prst="rect">
            <a:avLst/>
          </a:prstGeom>
          <a:solidFill>
            <a:srgbClr val="202020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Системно увеличивает продажи</a:t>
            </a:r>
            <a:endParaRPr>
              <a:solidFill>
                <a:srgbClr val="EFEFE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276" name="Google Shape;276;p36"/>
          <p:cNvSpPr txBox="1"/>
          <p:nvPr/>
        </p:nvSpPr>
        <p:spPr>
          <a:xfrm>
            <a:off x="311700" y="0"/>
            <a:ext cx="8363100" cy="155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КАК SEO </a:t>
            </a:r>
            <a:r>
              <a:rPr lang="ru" sz="30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РЕШАЕТ </a:t>
            </a:r>
            <a:endParaRPr sz="300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ПРОБЛЕМЫ ИНФОБИЗНЕСА</a:t>
            </a:r>
            <a:endParaRPr sz="300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Google Shape;281;p37"/>
          <p:cNvPicPr preferRelativeResize="0"/>
          <p:nvPr/>
        </p:nvPicPr>
        <p:blipFill rotWithShape="1">
          <a:blip r:embed="rId3">
            <a:alphaModFix/>
          </a:blip>
          <a:srcRect b="20140" l="0" r="45054" t="0"/>
          <a:stretch/>
        </p:blipFill>
        <p:spPr>
          <a:xfrm rot="16">
            <a:off x="604275" y="3448833"/>
            <a:ext cx="3267302" cy="368685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37"/>
          <p:cNvSpPr txBox="1"/>
          <p:nvPr>
            <p:ph idx="4294967295" type="subTitle"/>
          </p:nvPr>
        </p:nvSpPr>
        <p:spPr>
          <a:xfrm>
            <a:off x="410075" y="1960525"/>
            <a:ext cx="4035000" cy="127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-"/>
            </a:pPr>
            <a:r>
              <a:rPr lang="ru" sz="1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Доход с 1 лендинга до 100 000₽ в мес</a:t>
            </a:r>
            <a:endParaRPr sz="1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400"/>
              <a:buFont typeface="Montserrat"/>
              <a:buChar char="-"/>
            </a:pPr>
            <a:r>
              <a:rPr lang="ru" sz="1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Заявки </a:t>
            </a:r>
            <a:r>
              <a:rPr lang="ru" sz="1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автоматизировано</a:t>
            </a:r>
            <a:r>
              <a:rPr lang="ru" sz="1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переходят в отдел продаж</a:t>
            </a:r>
            <a:endParaRPr sz="1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3" name="Google Shape;283;p37"/>
          <p:cNvSpPr txBox="1"/>
          <p:nvPr/>
        </p:nvSpPr>
        <p:spPr>
          <a:xfrm>
            <a:off x="541575" y="1316350"/>
            <a:ext cx="33300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ru" sz="2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КЕЙС КЛИЕНТА</a:t>
            </a:r>
            <a:endParaRPr b="1" sz="2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4" name="Google Shape;284;p37">
            <a:hlinkClick r:id="rId4"/>
          </p:cNvPr>
          <p:cNvSpPr/>
          <p:nvPr/>
        </p:nvSpPr>
        <p:spPr>
          <a:xfrm>
            <a:off x="604275" y="3448825"/>
            <a:ext cx="3267300" cy="3687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как привлекали трафик</a:t>
            </a:r>
            <a:endParaRPr sz="12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285" name="Google Shape;285;p37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54025" y="3761550"/>
            <a:ext cx="368700" cy="36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37"/>
          <p:cNvPicPr preferRelativeResize="0"/>
          <p:nvPr/>
        </p:nvPicPr>
        <p:blipFill>
          <a:blip r:embed="rId7">
            <a:alphaModFix amt="25000"/>
          </a:blip>
          <a:stretch>
            <a:fillRect/>
          </a:stretch>
        </p:blipFill>
        <p:spPr>
          <a:xfrm rot="3314577">
            <a:off x="4715556" y="1520987"/>
            <a:ext cx="6109493" cy="20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37"/>
          <p:cNvPicPr preferRelativeResize="0"/>
          <p:nvPr/>
        </p:nvPicPr>
        <p:blipFill>
          <a:blip r:embed="rId7">
            <a:alphaModFix amt="80000"/>
          </a:blip>
          <a:stretch>
            <a:fillRect/>
          </a:stretch>
        </p:blipFill>
        <p:spPr>
          <a:xfrm rot="-9848890">
            <a:off x="1605888" y="930908"/>
            <a:ext cx="9017668" cy="2724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37"/>
          <p:cNvPicPr preferRelativeResize="0"/>
          <p:nvPr/>
        </p:nvPicPr>
        <p:blipFill rotWithShape="1">
          <a:blip r:embed="rId8">
            <a:alphaModFix/>
          </a:blip>
          <a:srcRect b="0" l="0" r="47179" t="13412"/>
          <a:stretch/>
        </p:blipFill>
        <p:spPr>
          <a:xfrm>
            <a:off x="4716099" y="633000"/>
            <a:ext cx="3635876" cy="3725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Google Shape;29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775" y="781800"/>
            <a:ext cx="8159316" cy="357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42725" y="193350"/>
            <a:ext cx="3495675" cy="4667250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38"/>
          <p:cNvSpPr txBox="1"/>
          <p:nvPr>
            <p:ph idx="4294967295" type="subTitle"/>
          </p:nvPr>
        </p:nvSpPr>
        <p:spPr>
          <a:xfrm>
            <a:off x="714425" y="1125900"/>
            <a:ext cx="4126800" cy="289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Так я пришел к SEO-продвижению </a:t>
            </a:r>
            <a:endParaRPr sz="16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для инфобизнеса:</a:t>
            </a:r>
            <a:endParaRPr sz="1600"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Char char="-"/>
            </a:pPr>
            <a:r>
              <a:rPr lang="ru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Начал с настройки интернет-рекламы и увидел проблемы изнутри</a:t>
            </a:r>
            <a:endParaRPr b="1" sz="1200">
              <a:solidFill>
                <a:schemeClr val="lt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Char char="-"/>
            </a:pPr>
            <a:r>
              <a:rPr lang="ru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Работал SEO-</a:t>
            </a:r>
            <a:r>
              <a:rPr lang="ru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специалистом</a:t>
            </a:r>
            <a:r>
              <a:rPr lang="ru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Ашманов и партнеры и продвигал </a:t>
            </a:r>
            <a:r>
              <a:rPr lang="ru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международные</a:t>
            </a:r>
            <a:r>
              <a:rPr lang="ru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компании</a:t>
            </a:r>
            <a:r>
              <a:rPr lang="ru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(BANKI.RU, MERCEDES, SONY, ВТБ и т.д.)</a:t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200"/>
              <a:buFont typeface="Montserrat"/>
              <a:buChar char="-"/>
            </a:pPr>
            <a:r>
              <a:rPr lang="ru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В 2019 год открыл свое агентство PMD по привлечению органического трафика</a:t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96" name="Google Shape;296;p38"/>
          <p:cNvPicPr preferRelativeResize="0"/>
          <p:nvPr/>
        </p:nvPicPr>
        <p:blipFill>
          <a:blip r:embed="rId5">
            <a:alphaModFix amt="25000"/>
          </a:blip>
          <a:stretch>
            <a:fillRect/>
          </a:stretch>
        </p:blipFill>
        <p:spPr>
          <a:xfrm rot="1556948">
            <a:off x="4068131" y="774237"/>
            <a:ext cx="6109494" cy="20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Google Shape;30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400" y="1366875"/>
            <a:ext cx="5962826" cy="2572100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39"/>
          <p:cNvSpPr txBox="1"/>
          <p:nvPr>
            <p:ph type="ctrTitle"/>
          </p:nvPr>
        </p:nvSpPr>
        <p:spPr>
          <a:xfrm>
            <a:off x="311708" y="1613350"/>
            <a:ext cx="8520600" cy="1293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6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ЦИФРЫ, ФАКТЫ, ДОКАЗАТЕЛЬСТВА</a:t>
            </a:r>
            <a:endParaRPr sz="3600">
              <a:solidFill>
                <a:schemeClr val="l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303" name="Google Shape;303;p39"/>
          <p:cNvSpPr txBox="1"/>
          <p:nvPr>
            <p:ph idx="1" type="subTitle"/>
          </p:nvPr>
        </p:nvSpPr>
        <p:spPr>
          <a:xfrm>
            <a:off x="311700" y="2906350"/>
            <a:ext cx="8520600" cy="4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Почему я могу рассказывать об этой теме</a:t>
            </a:r>
            <a:endParaRPr sz="1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04" name="Google Shape;304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262275"/>
            <a:ext cx="1350050" cy="61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66851" y="3306550"/>
            <a:ext cx="2508149" cy="2508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Google Shape;310;p40"/>
          <p:cNvPicPr preferRelativeResize="0"/>
          <p:nvPr/>
        </p:nvPicPr>
        <p:blipFill rotWithShape="1">
          <a:blip r:embed="rId3">
            <a:alphaModFix/>
          </a:blip>
          <a:srcRect b="2714" l="0" r="0" t="0"/>
          <a:stretch/>
        </p:blipFill>
        <p:spPr>
          <a:xfrm>
            <a:off x="4838247" y="2571741"/>
            <a:ext cx="4305750" cy="2571758"/>
          </a:xfrm>
          <a:prstGeom prst="rect">
            <a:avLst/>
          </a:prstGeom>
          <a:noFill/>
          <a:ln>
            <a:noFill/>
          </a:ln>
          <a:effectLst>
            <a:outerShdw blurRad="371475" rotWithShape="0" algn="bl" dir="13140000" dist="95250">
              <a:srgbClr val="FECCCC">
                <a:alpha val="41000"/>
              </a:srgbClr>
            </a:outerShdw>
          </a:effectLst>
        </p:spPr>
      </p:pic>
      <p:pic>
        <p:nvPicPr>
          <p:cNvPr id="311" name="Google Shape;311;p40"/>
          <p:cNvPicPr preferRelativeResize="0"/>
          <p:nvPr/>
        </p:nvPicPr>
        <p:blipFill rotWithShape="1">
          <a:blip r:embed="rId3">
            <a:alphaModFix/>
          </a:blip>
          <a:srcRect b="2714" l="0" r="0" t="0"/>
          <a:stretch/>
        </p:blipFill>
        <p:spPr>
          <a:xfrm>
            <a:off x="4838247" y="0"/>
            <a:ext cx="4305750" cy="2571741"/>
          </a:xfrm>
          <a:prstGeom prst="rect">
            <a:avLst/>
          </a:prstGeom>
          <a:noFill/>
          <a:ln>
            <a:noFill/>
          </a:ln>
          <a:effectLst>
            <a:outerShdw blurRad="371475" rotWithShape="0" algn="bl" dir="13140000" dist="95250">
              <a:srgbClr val="FECCCC">
                <a:alpha val="41000"/>
              </a:srgbClr>
            </a:outerShdw>
          </a:effectLst>
        </p:spPr>
      </p:pic>
      <p:pic>
        <p:nvPicPr>
          <p:cNvPr id="312" name="Google Shape;312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3400" y="116700"/>
            <a:ext cx="3408400" cy="1422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40"/>
          <p:cNvPicPr preferRelativeResize="0"/>
          <p:nvPr/>
        </p:nvPicPr>
        <p:blipFill rotWithShape="1">
          <a:blip r:embed="rId5">
            <a:alphaModFix/>
          </a:blip>
          <a:srcRect b="7894" l="0" r="626" t="14712"/>
          <a:stretch/>
        </p:blipFill>
        <p:spPr>
          <a:xfrm>
            <a:off x="4838247" y="2972540"/>
            <a:ext cx="4305751" cy="2170960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40"/>
          <p:cNvSpPr txBox="1"/>
          <p:nvPr/>
        </p:nvSpPr>
        <p:spPr>
          <a:xfrm>
            <a:off x="311700" y="109125"/>
            <a:ext cx="37266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ВЫРУЧКА PMD</a:t>
            </a:r>
            <a:endParaRPr sz="400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315" name="Google Shape;315;p40"/>
          <p:cNvPicPr preferRelativeResize="0"/>
          <p:nvPr/>
        </p:nvPicPr>
        <p:blipFill rotWithShape="1">
          <a:blip r:embed="rId5">
            <a:alphaModFix/>
          </a:blip>
          <a:srcRect b="52736" l="27060" r="55737" t="39706"/>
          <a:stretch/>
        </p:blipFill>
        <p:spPr>
          <a:xfrm>
            <a:off x="747590" y="3910800"/>
            <a:ext cx="2556913" cy="727202"/>
          </a:xfrm>
          <a:prstGeom prst="rect">
            <a:avLst/>
          </a:prstGeom>
          <a:noFill/>
          <a:ln cap="flat" cmpd="sng" w="19050">
            <a:solidFill>
              <a:srgbClr val="FDCDCE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316" name="Google Shape;316;p40"/>
          <p:cNvCxnSpPr>
            <a:stCxn id="315" idx="3"/>
            <a:endCxn id="317" idx="1"/>
          </p:cNvCxnSpPr>
          <p:nvPr/>
        </p:nvCxnSpPr>
        <p:spPr>
          <a:xfrm flipH="1" rot="10800000">
            <a:off x="3304502" y="3778201"/>
            <a:ext cx="2610900" cy="496200"/>
          </a:xfrm>
          <a:prstGeom prst="straightConnector1">
            <a:avLst/>
          </a:prstGeom>
          <a:noFill/>
          <a:ln cap="flat" cmpd="sng" w="19050">
            <a:solidFill>
              <a:srgbClr val="FDCDCE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317" name="Google Shape;317;p40"/>
          <p:cNvSpPr/>
          <p:nvPr/>
        </p:nvSpPr>
        <p:spPr>
          <a:xfrm>
            <a:off x="5915263" y="3645600"/>
            <a:ext cx="893700" cy="265200"/>
          </a:xfrm>
          <a:prstGeom prst="rect">
            <a:avLst/>
          </a:prstGeom>
          <a:noFill/>
          <a:ln cap="flat" cmpd="sng" w="19050">
            <a:solidFill>
              <a:srgbClr val="FDCDC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8" name="Google Shape;318;p40"/>
          <p:cNvPicPr preferRelativeResize="0"/>
          <p:nvPr/>
        </p:nvPicPr>
        <p:blipFill rotWithShape="1">
          <a:blip r:embed="rId6">
            <a:alphaModFix/>
          </a:blip>
          <a:srcRect b="8362" l="0" r="1555" t="14991"/>
          <a:stretch/>
        </p:blipFill>
        <p:spPr>
          <a:xfrm>
            <a:off x="4838250" y="405550"/>
            <a:ext cx="4305750" cy="21709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9" name="Google Shape;319;p40"/>
          <p:cNvCxnSpPr>
            <a:stCxn id="320" idx="7"/>
            <a:endCxn id="321" idx="1"/>
          </p:cNvCxnSpPr>
          <p:nvPr/>
        </p:nvCxnSpPr>
        <p:spPr>
          <a:xfrm flipH="1" rot="10800000">
            <a:off x="2694902" y="1672046"/>
            <a:ext cx="2551500" cy="417900"/>
          </a:xfrm>
          <a:prstGeom prst="straightConnector1">
            <a:avLst/>
          </a:prstGeom>
          <a:noFill/>
          <a:ln cap="flat" cmpd="sng" w="19050">
            <a:solidFill>
              <a:srgbClr val="FDCDCE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321" name="Google Shape;321;p40"/>
          <p:cNvSpPr/>
          <p:nvPr/>
        </p:nvSpPr>
        <p:spPr>
          <a:xfrm>
            <a:off x="5246388" y="1539438"/>
            <a:ext cx="893700" cy="265200"/>
          </a:xfrm>
          <a:prstGeom prst="rect">
            <a:avLst/>
          </a:prstGeom>
          <a:noFill/>
          <a:ln cap="flat" cmpd="sng" w="19050">
            <a:solidFill>
              <a:srgbClr val="FDCDC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0" name="Google Shape;320;p40"/>
          <p:cNvPicPr preferRelativeResize="0"/>
          <p:nvPr/>
        </p:nvPicPr>
        <p:blipFill rotWithShape="1">
          <a:blip r:embed="rId6">
            <a:alphaModFix/>
          </a:blip>
          <a:srcRect b="23206" l="6503" r="68385" t="40396"/>
          <a:stretch/>
        </p:blipFill>
        <p:spPr>
          <a:xfrm>
            <a:off x="1080150" y="1829813"/>
            <a:ext cx="1891800" cy="1776300"/>
          </a:xfrm>
          <a:prstGeom prst="ellipse">
            <a:avLst/>
          </a:prstGeom>
          <a:noFill/>
          <a:ln cap="flat" cmpd="sng" w="9525">
            <a:solidFill>
              <a:srgbClr val="FECCCC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6" name="Google Shape;32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3704" y="1441250"/>
            <a:ext cx="5700622" cy="3499874"/>
          </a:xfrm>
          <a:prstGeom prst="rect">
            <a:avLst/>
          </a:prstGeom>
          <a:noFill/>
          <a:ln>
            <a:noFill/>
          </a:ln>
          <a:effectLst>
            <a:outerShdw blurRad="371475" rotWithShape="0" algn="bl" dir="13140000" dist="95250">
              <a:srgbClr val="FECCCC">
                <a:alpha val="41000"/>
              </a:srgbClr>
            </a:outerShdw>
          </a:effectLst>
        </p:spPr>
      </p:pic>
      <p:sp>
        <p:nvSpPr>
          <p:cNvPr id="327" name="Google Shape;327;p41"/>
          <p:cNvSpPr txBox="1"/>
          <p:nvPr>
            <p:ph idx="4294967295" type="subTitle"/>
          </p:nvPr>
        </p:nvSpPr>
        <p:spPr>
          <a:xfrm>
            <a:off x="1683900" y="1010150"/>
            <a:ext cx="5776200" cy="43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ru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В </a:t>
            </a:r>
            <a:r>
              <a:rPr lang="ru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YouTube по ключевому слов</a:t>
            </a:r>
            <a:r>
              <a:rPr lang="ru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у «‎инфобизнес» </a:t>
            </a:r>
            <a:endParaRPr sz="1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28" name="Google Shape;328;p41"/>
          <p:cNvPicPr preferRelativeResize="0"/>
          <p:nvPr/>
        </p:nvPicPr>
        <p:blipFill rotWithShape="1">
          <a:blip r:embed="rId4">
            <a:alphaModFix/>
          </a:blip>
          <a:srcRect b="8508" l="0" r="4843" t="15044"/>
          <a:stretch/>
        </p:blipFill>
        <p:spPr>
          <a:xfrm>
            <a:off x="1733704" y="1982973"/>
            <a:ext cx="5685053" cy="29581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239977">
            <a:off x="-56508" y="196658"/>
            <a:ext cx="9469991" cy="509483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41"/>
          <p:cNvSpPr txBox="1"/>
          <p:nvPr/>
        </p:nvSpPr>
        <p:spPr>
          <a:xfrm rot="-241419">
            <a:off x="332901" y="189457"/>
            <a:ext cx="8478197" cy="5238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solidFill>
                  <a:srgbClr val="333333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ТОП-1 В ПОИСКОВОЙ ВЫДАЧЕ</a:t>
            </a:r>
            <a:endParaRPr sz="2400">
              <a:solidFill>
                <a:srgbClr val="333333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31" name="Google Shape;331;p41"/>
          <p:cNvSpPr/>
          <p:nvPr/>
        </p:nvSpPr>
        <p:spPr>
          <a:xfrm>
            <a:off x="2729400" y="2188400"/>
            <a:ext cx="3330300" cy="972900"/>
          </a:xfrm>
          <a:prstGeom prst="rect">
            <a:avLst/>
          </a:prstGeom>
          <a:noFill/>
          <a:ln cap="flat" cmpd="sng" w="19050">
            <a:solidFill>
              <a:srgbClr val="FDCDC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6" name="Google Shape;336;p42"/>
          <p:cNvPicPr preferRelativeResize="0"/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 rot="3314577">
            <a:off x="4672406" y="1175687"/>
            <a:ext cx="6109493" cy="202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42"/>
          <p:cNvSpPr txBox="1"/>
          <p:nvPr/>
        </p:nvSpPr>
        <p:spPr>
          <a:xfrm>
            <a:off x="311700" y="0"/>
            <a:ext cx="8478000" cy="83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solidFill>
                  <a:srgbClr val="FFFF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В ТОП-5 поисковой выдачи в Google</a:t>
            </a:r>
            <a:endParaRPr sz="2400">
              <a:solidFill>
                <a:srgbClr val="FFFFFF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338" name="Google Shape;338;p42"/>
          <p:cNvSpPr/>
          <p:nvPr/>
        </p:nvSpPr>
        <p:spPr>
          <a:xfrm>
            <a:off x="1831525" y="3987650"/>
            <a:ext cx="3287700" cy="573600"/>
          </a:xfrm>
          <a:prstGeom prst="rect">
            <a:avLst/>
          </a:prstGeom>
          <a:noFill/>
          <a:ln cap="flat" cmpd="sng" w="19050">
            <a:solidFill>
              <a:srgbClr val="FDCDC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9" name="Google Shape;339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93725" y="911675"/>
            <a:ext cx="5636177" cy="3818224"/>
          </a:xfrm>
          <a:prstGeom prst="rect">
            <a:avLst/>
          </a:prstGeom>
          <a:noFill/>
          <a:ln>
            <a:noFill/>
          </a:ln>
          <a:effectLst>
            <a:outerShdw blurRad="371475" rotWithShape="0" algn="bl" dir="13140000" dist="95250">
              <a:srgbClr val="FECCCC">
                <a:alpha val="41000"/>
              </a:srgbClr>
            </a:outerShdw>
          </a:effectLst>
        </p:spPr>
      </p:pic>
      <p:pic>
        <p:nvPicPr>
          <p:cNvPr id="340" name="Google Shape;340;p42"/>
          <p:cNvPicPr preferRelativeResize="0"/>
          <p:nvPr/>
        </p:nvPicPr>
        <p:blipFill rotWithShape="1">
          <a:blip r:embed="rId5">
            <a:alphaModFix/>
          </a:blip>
          <a:srcRect b="3628" l="0" r="9371" t="14101"/>
          <a:stretch/>
        </p:blipFill>
        <p:spPr>
          <a:xfrm>
            <a:off x="1093725" y="1499350"/>
            <a:ext cx="5636173" cy="3197901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42"/>
          <p:cNvSpPr/>
          <p:nvPr/>
        </p:nvSpPr>
        <p:spPr>
          <a:xfrm>
            <a:off x="1744050" y="4129500"/>
            <a:ext cx="2640600" cy="567900"/>
          </a:xfrm>
          <a:prstGeom prst="rect">
            <a:avLst/>
          </a:prstGeom>
          <a:noFill/>
          <a:ln cap="flat" cmpd="sng" w="19050">
            <a:solidFill>
              <a:srgbClr val="FDCDC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6" name="Google Shape;346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4500027">
            <a:off x="5276386" y="2850094"/>
            <a:ext cx="1467127" cy="120471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4500027">
            <a:off x="7104361" y="2850094"/>
            <a:ext cx="1467127" cy="120471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6299973">
            <a:off x="3448398" y="2850094"/>
            <a:ext cx="1467127" cy="120471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6299973">
            <a:off x="5276386" y="715144"/>
            <a:ext cx="1467127" cy="120471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4500027">
            <a:off x="7104361" y="715144"/>
            <a:ext cx="1467127" cy="120471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6299973">
            <a:off x="3448398" y="715144"/>
            <a:ext cx="1467127" cy="120471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43"/>
          <p:cNvPicPr preferRelativeResize="0"/>
          <p:nvPr/>
        </p:nvPicPr>
        <p:blipFill rotWithShape="1">
          <a:blip r:embed="rId4">
            <a:alphaModFix/>
          </a:blip>
          <a:srcRect b="50451" l="18433" r="68521" t="24247"/>
          <a:stretch/>
        </p:blipFill>
        <p:spPr>
          <a:xfrm>
            <a:off x="3577573" y="588075"/>
            <a:ext cx="1203446" cy="1458858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43"/>
          <p:cNvSpPr txBox="1"/>
          <p:nvPr>
            <p:ph idx="4294967295" type="subTitle"/>
          </p:nvPr>
        </p:nvSpPr>
        <p:spPr>
          <a:xfrm>
            <a:off x="311700" y="2418900"/>
            <a:ext cx="3477600" cy="139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Команда, которую я создавал годами, чтобы приносить клиентам безлимитный органический трафик и лиды </a:t>
            </a:r>
            <a:endParaRPr sz="1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уже в первый месяц работы</a:t>
            </a:r>
            <a:endParaRPr sz="1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4" name="Google Shape;354;p43"/>
          <p:cNvSpPr txBox="1"/>
          <p:nvPr>
            <p:ph idx="4294967295" type="subTitle"/>
          </p:nvPr>
        </p:nvSpPr>
        <p:spPr>
          <a:xfrm>
            <a:off x="3135925" y="2099357"/>
            <a:ext cx="2086800" cy="43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Шамиль Максутов</a:t>
            </a:r>
            <a:endParaRPr b="1" sz="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исполнительный директор</a:t>
            </a:r>
            <a:endParaRPr sz="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5" name="Google Shape;355;p43"/>
          <p:cNvSpPr txBox="1"/>
          <p:nvPr>
            <p:ph idx="4294967295" type="subTitle"/>
          </p:nvPr>
        </p:nvSpPr>
        <p:spPr>
          <a:xfrm>
            <a:off x="4872172" y="2099357"/>
            <a:ext cx="2278800" cy="43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Владимир Шпинчевский</a:t>
            </a:r>
            <a:endParaRPr b="1" sz="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старший проектный менеджер</a:t>
            </a:r>
            <a:endParaRPr sz="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6" name="Google Shape;356;p43"/>
          <p:cNvSpPr txBox="1"/>
          <p:nvPr>
            <p:ph idx="4294967295" type="subTitle"/>
          </p:nvPr>
        </p:nvSpPr>
        <p:spPr>
          <a:xfrm>
            <a:off x="6701187" y="2099357"/>
            <a:ext cx="2278800" cy="43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Ольга Белошапкина</a:t>
            </a:r>
            <a:endParaRPr b="1" sz="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проектный менеджер</a:t>
            </a:r>
            <a:endParaRPr sz="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7" name="Google Shape;357;p43"/>
          <p:cNvSpPr txBox="1"/>
          <p:nvPr>
            <p:ph idx="4294967295" type="subTitle"/>
          </p:nvPr>
        </p:nvSpPr>
        <p:spPr>
          <a:xfrm>
            <a:off x="3135925" y="4254273"/>
            <a:ext cx="2086800" cy="43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Кирилл Кузнецов</a:t>
            </a:r>
            <a:endParaRPr b="1" sz="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руководитель направления SEO</a:t>
            </a:r>
            <a:endParaRPr sz="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8" name="Google Shape;358;p43"/>
          <p:cNvSpPr txBox="1"/>
          <p:nvPr>
            <p:ph idx="4294967295" type="subTitle"/>
          </p:nvPr>
        </p:nvSpPr>
        <p:spPr>
          <a:xfrm>
            <a:off x="4968217" y="4254273"/>
            <a:ext cx="2086800" cy="43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Любовь Назарова</a:t>
            </a:r>
            <a:endParaRPr b="1" sz="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SEO-специалист</a:t>
            </a:r>
            <a:endParaRPr sz="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9" name="Google Shape;359;p43"/>
          <p:cNvSpPr txBox="1"/>
          <p:nvPr>
            <p:ph idx="4294967295" type="subTitle"/>
          </p:nvPr>
        </p:nvSpPr>
        <p:spPr>
          <a:xfrm>
            <a:off x="6797232" y="4254273"/>
            <a:ext cx="2086800" cy="43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9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Ольга Шестакова</a:t>
            </a:r>
            <a:endParaRPr b="1" sz="9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SEO-специалист</a:t>
            </a:r>
            <a:endParaRPr sz="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60" name="Google Shape;360;p43"/>
          <p:cNvPicPr preferRelativeResize="0"/>
          <p:nvPr/>
        </p:nvPicPr>
        <p:blipFill rotWithShape="1">
          <a:blip r:embed="rId4">
            <a:alphaModFix/>
          </a:blip>
          <a:srcRect b="50451" l="43477" r="43477" t="24247"/>
          <a:stretch/>
        </p:blipFill>
        <p:spPr>
          <a:xfrm>
            <a:off x="5409879" y="588075"/>
            <a:ext cx="1203446" cy="1458858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43"/>
          <p:cNvPicPr preferRelativeResize="0"/>
          <p:nvPr/>
        </p:nvPicPr>
        <p:blipFill rotWithShape="1">
          <a:blip r:embed="rId4">
            <a:alphaModFix/>
          </a:blip>
          <a:srcRect b="50451" l="68375" r="18579" t="24247"/>
          <a:stretch/>
        </p:blipFill>
        <p:spPr>
          <a:xfrm>
            <a:off x="7238882" y="588075"/>
            <a:ext cx="1203446" cy="1458858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43"/>
          <p:cNvPicPr preferRelativeResize="0"/>
          <p:nvPr/>
        </p:nvPicPr>
        <p:blipFill rotWithShape="1">
          <a:blip r:embed="rId4">
            <a:alphaModFix/>
          </a:blip>
          <a:srcRect b="12842" l="18559" r="68396" t="61857"/>
          <a:stretch/>
        </p:blipFill>
        <p:spPr>
          <a:xfrm>
            <a:off x="3620289" y="2742961"/>
            <a:ext cx="1203456" cy="145891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43"/>
          <p:cNvPicPr preferRelativeResize="0"/>
          <p:nvPr/>
        </p:nvPicPr>
        <p:blipFill rotWithShape="1">
          <a:blip r:embed="rId4">
            <a:alphaModFix/>
          </a:blip>
          <a:srcRect b="12000" l="43477" r="43477" t="62699"/>
          <a:stretch/>
        </p:blipFill>
        <p:spPr>
          <a:xfrm>
            <a:off x="5409853" y="2742982"/>
            <a:ext cx="1203425" cy="1458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43"/>
          <p:cNvPicPr preferRelativeResize="0"/>
          <p:nvPr/>
        </p:nvPicPr>
        <p:blipFill rotWithShape="1">
          <a:blip r:embed="rId4">
            <a:alphaModFix/>
          </a:blip>
          <a:srcRect b="12551" l="68427" r="18527" t="62148"/>
          <a:stretch/>
        </p:blipFill>
        <p:spPr>
          <a:xfrm>
            <a:off x="7238869" y="2667965"/>
            <a:ext cx="1203456" cy="1458915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p43"/>
          <p:cNvSpPr txBox="1"/>
          <p:nvPr/>
        </p:nvSpPr>
        <p:spPr>
          <a:xfrm>
            <a:off x="311700" y="1333200"/>
            <a:ext cx="33300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600">
                <a:solidFill>
                  <a:srgbClr val="D2E9F9"/>
                </a:solidFill>
                <a:latin typeface="Montserrat"/>
                <a:ea typeface="Montserrat"/>
                <a:cs typeface="Montserrat"/>
                <a:sym typeface="Montserrat"/>
              </a:rPr>
              <a:t>ОТРАСЛЕВЫЕ ЭКСПЕРТЫ PMD</a:t>
            </a:r>
            <a:endParaRPr b="1" sz="2200">
              <a:solidFill>
                <a:srgbClr val="D2E9F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775" y="781800"/>
            <a:ext cx="8159316" cy="35799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6"/>
          <p:cNvSpPr txBox="1"/>
          <p:nvPr>
            <p:ph idx="4294967295" type="subTitle"/>
          </p:nvPr>
        </p:nvSpPr>
        <p:spPr>
          <a:xfrm>
            <a:off x="583850" y="989700"/>
            <a:ext cx="4727400" cy="316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Привет!</a:t>
            </a:r>
            <a:endParaRPr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Я - Михайлов Павел, руководитель бутикового агентства PMD</a:t>
            </a:r>
            <a:endParaRPr>
              <a:solidFill>
                <a:schemeClr val="lt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04800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Char char="-"/>
            </a:pPr>
            <a:r>
              <a:rPr lang="ru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Занимаюсь </a:t>
            </a:r>
            <a:r>
              <a:rPr lang="ru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SEO-продвижением с 2017 года</a:t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Char char="-"/>
            </a:pPr>
            <a:r>
              <a:rPr lang="ru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Сохраняю бюджеты и увеличиваю базу клиентов экспертов и онлайн-школ с помощью привлечения </a:t>
            </a:r>
            <a:r>
              <a:rPr lang="ru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бесплатного</a:t>
            </a:r>
            <a:r>
              <a:rPr lang="ru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трафика из Яндекс </a:t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и Google</a:t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200"/>
              <a:buFont typeface="Montserrat"/>
              <a:buChar char="-"/>
            </a:pPr>
            <a:r>
              <a:rPr lang="ru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Обучаю SEO будущих сотрудников, в том числе для нашего агентства, и предпринимателей </a:t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15" name="Google Shape;115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77151" y="-58025"/>
            <a:ext cx="3466851" cy="5201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6"/>
          <p:cNvPicPr preferRelativeResize="0"/>
          <p:nvPr/>
        </p:nvPicPr>
        <p:blipFill>
          <a:blip r:embed="rId5">
            <a:alphaModFix amt="10000"/>
          </a:blip>
          <a:stretch>
            <a:fillRect/>
          </a:stretch>
        </p:blipFill>
        <p:spPr>
          <a:xfrm rot="3314577">
            <a:off x="4636406" y="607387"/>
            <a:ext cx="6109493" cy="20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26"/>
          <p:cNvPicPr preferRelativeResize="0"/>
          <p:nvPr/>
        </p:nvPicPr>
        <p:blipFill>
          <a:blip r:embed="rId5">
            <a:alphaModFix amt="30000"/>
          </a:blip>
          <a:stretch>
            <a:fillRect/>
          </a:stretch>
        </p:blipFill>
        <p:spPr>
          <a:xfrm rot="-9950867">
            <a:off x="915289" y="2932"/>
            <a:ext cx="9017667" cy="2724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0" name="Google Shape;370;p44"/>
          <p:cNvPicPr preferRelativeResize="0"/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 rot="3314577">
            <a:off x="4672406" y="1175687"/>
            <a:ext cx="6109493" cy="20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4475" y="400674"/>
            <a:ext cx="7955223" cy="1271275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44"/>
          <p:cNvSpPr txBox="1"/>
          <p:nvPr/>
        </p:nvSpPr>
        <p:spPr>
          <a:xfrm>
            <a:off x="837825" y="646150"/>
            <a:ext cx="8478000" cy="7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719999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rgbClr val="EFEFE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SEO – точка входа для заработка </a:t>
            </a:r>
            <a:endParaRPr sz="1800">
              <a:solidFill>
                <a:srgbClr val="EFEFEF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719999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rgbClr val="EFEFE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и масштабирования инфопродуктов</a:t>
            </a:r>
            <a:endParaRPr sz="1800">
              <a:solidFill>
                <a:srgbClr val="EFEFEF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373" name="Google Shape;373;p44"/>
          <p:cNvPicPr preferRelativeResize="0"/>
          <p:nvPr/>
        </p:nvPicPr>
        <p:blipFill rotWithShape="1">
          <a:blip r:embed="rId5">
            <a:alphaModFix amt="50000"/>
          </a:blip>
          <a:srcRect b="0" l="709" r="709" t="0"/>
          <a:stretch/>
        </p:blipFill>
        <p:spPr>
          <a:xfrm>
            <a:off x="4804487" y="3235349"/>
            <a:ext cx="544700" cy="312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44"/>
          <p:cNvPicPr preferRelativeResize="0"/>
          <p:nvPr/>
        </p:nvPicPr>
        <p:blipFill rotWithShape="1">
          <a:blip r:embed="rId6">
            <a:alphaModFix amt="51000"/>
          </a:blip>
          <a:srcRect b="0" l="475" r="475" t="0"/>
          <a:stretch/>
        </p:blipFill>
        <p:spPr>
          <a:xfrm>
            <a:off x="1721129" y="3235349"/>
            <a:ext cx="544700" cy="312750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44"/>
          <p:cNvSpPr txBox="1"/>
          <p:nvPr/>
        </p:nvSpPr>
        <p:spPr>
          <a:xfrm>
            <a:off x="1721124" y="3471900"/>
            <a:ext cx="2618400" cy="679800"/>
          </a:xfrm>
          <a:prstGeom prst="rect">
            <a:avLst/>
          </a:prstGeom>
          <a:solidFill>
            <a:srgbClr val="202020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Продвигать себя 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и свой продукт</a:t>
            </a:r>
            <a:endParaRPr>
              <a:solidFill>
                <a:srgbClr val="EFEFE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376" name="Google Shape;376;p44"/>
          <p:cNvPicPr preferRelativeResize="0"/>
          <p:nvPr/>
        </p:nvPicPr>
        <p:blipFill>
          <a:blip r:embed="rId7">
            <a:alphaModFix amt="50000"/>
          </a:blip>
          <a:stretch>
            <a:fillRect/>
          </a:stretch>
        </p:blipFill>
        <p:spPr>
          <a:xfrm>
            <a:off x="1721112" y="1997724"/>
            <a:ext cx="521359" cy="357508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44"/>
          <p:cNvPicPr preferRelativeResize="0"/>
          <p:nvPr/>
        </p:nvPicPr>
        <p:blipFill>
          <a:blip r:embed="rId8">
            <a:alphaModFix amt="51000"/>
          </a:blip>
          <a:stretch>
            <a:fillRect/>
          </a:stretch>
        </p:blipFill>
        <p:spPr>
          <a:xfrm>
            <a:off x="4804471" y="2018799"/>
            <a:ext cx="544700" cy="312750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44"/>
          <p:cNvSpPr txBox="1"/>
          <p:nvPr/>
        </p:nvSpPr>
        <p:spPr>
          <a:xfrm>
            <a:off x="4804470" y="2256700"/>
            <a:ext cx="2618400" cy="679800"/>
          </a:xfrm>
          <a:prstGeom prst="rect">
            <a:avLst/>
          </a:prstGeom>
          <a:solidFill>
            <a:srgbClr val="202020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Использовать в текущих проектах</a:t>
            </a:r>
            <a:endParaRPr>
              <a:solidFill>
                <a:srgbClr val="EFEFE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379" name="Google Shape;379;p44"/>
          <p:cNvSpPr txBox="1"/>
          <p:nvPr/>
        </p:nvSpPr>
        <p:spPr>
          <a:xfrm>
            <a:off x="4804501" y="3479350"/>
            <a:ext cx="2618400" cy="679800"/>
          </a:xfrm>
          <a:prstGeom prst="rect">
            <a:avLst/>
          </a:prstGeom>
          <a:solidFill>
            <a:srgbClr val="202020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1100"/>
              </a:spcAft>
              <a:buNone/>
            </a:pPr>
            <a:r>
              <a:rPr lang="ru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Зарабатывать на партнерских программах</a:t>
            </a:r>
            <a:endParaRPr>
              <a:solidFill>
                <a:srgbClr val="EFEFE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380" name="Google Shape;380;p44"/>
          <p:cNvSpPr txBox="1"/>
          <p:nvPr/>
        </p:nvSpPr>
        <p:spPr>
          <a:xfrm>
            <a:off x="1721126" y="2256700"/>
            <a:ext cx="2618400" cy="679800"/>
          </a:xfrm>
          <a:prstGeom prst="rect">
            <a:avLst/>
          </a:prstGeom>
          <a:solidFill>
            <a:srgbClr val="202020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EFEFE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П</a:t>
            </a:r>
            <a:r>
              <a:rPr lang="ru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родвигать проекты 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на фрилансе или в найме</a:t>
            </a:r>
            <a:endParaRPr>
              <a:solidFill>
                <a:srgbClr val="EFEFE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381" name="Google Shape;381;p44"/>
          <p:cNvPicPr preferRelativeResize="0"/>
          <p:nvPr/>
        </p:nvPicPr>
        <p:blipFill>
          <a:blip r:embed="rId9">
            <a:alphaModFix amt="11000"/>
          </a:blip>
          <a:stretch>
            <a:fillRect/>
          </a:stretch>
        </p:blipFill>
        <p:spPr>
          <a:xfrm rot="366658">
            <a:off x="144250" y="2203829"/>
            <a:ext cx="1210675" cy="277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6" name="Google Shape;386;p45"/>
          <p:cNvPicPr preferRelativeResize="0"/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 rot="3314577">
            <a:off x="4715556" y="1520987"/>
            <a:ext cx="6109493" cy="20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p45"/>
          <p:cNvPicPr preferRelativeResize="0"/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 rot="-9848890">
            <a:off x="1605888" y="930908"/>
            <a:ext cx="9017668" cy="2724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45"/>
          <p:cNvPicPr preferRelativeResize="0"/>
          <p:nvPr/>
        </p:nvPicPr>
        <p:blipFill rotWithShape="1">
          <a:blip r:embed="rId4">
            <a:alphaModFix/>
          </a:blip>
          <a:srcRect b="0" l="0" r="32235" t="0"/>
          <a:stretch/>
        </p:blipFill>
        <p:spPr>
          <a:xfrm>
            <a:off x="4572000" y="649925"/>
            <a:ext cx="3613702" cy="3612599"/>
          </a:xfrm>
          <a:prstGeom prst="rect">
            <a:avLst/>
          </a:prstGeom>
          <a:noFill/>
          <a:ln>
            <a:noFill/>
          </a:ln>
          <a:effectLst>
            <a:outerShdw blurRad="371475" rotWithShape="0" algn="bl" dir="13140000" dist="95250">
              <a:srgbClr val="FECCCC">
                <a:alpha val="41000"/>
              </a:srgbClr>
            </a:outerShdw>
          </a:effectLst>
        </p:spPr>
      </p:pic>
      <p:pic>
        <p:nvPicPr>
          <p:cNvPr id="389" name="Google Shape;389;p45"/>
          <p:cNvPicPr preferRelativeResize="0"/>
          <p:nvPr/>
        </p:nvPicPr>
        <p:blipFill rotWithShape="1">
          <a:blip r:embed="rId4">
            <a:alphaModFix/>
          </a:blip>
          <a:srcRect b="6620" l="88252" r="0" t="0"/>
          <a:stretch/>
        </p:blipFill>
        <p:spPr>
          <a:xfrm>
            <a:off x="7445575" y="662974"/>
            <a:ext cx="740223" cy="3612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45"/>
          <p:cNvPicPr preferRelativeResize="0"/>
          <p:nvPr/>
        </p:nvPicPr>
        <p:blipFill rotWithShape="1">
          <a:blip r:embed="rId4">
            <a:alphaModFix/>
          </a:blip>
          <a:srcRect b="6620" l="0" r="54396" t="0"/>
          <a:stretch/>
        </p:blipFill>
        <p:spPr>
          <a:xfrm>
            <a:off x="4572000" y="662974"/>
            <a:ext cx="2873552" cy="3612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0" y="1249475"/>
            <a:ext cx="3613692" cy="3026100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p45"/>
          <p:cNvSpPr txBox="1"/>
          <p:nvPr>
            <p:ph idx="4294967295" type="subTitle"/>
          </p:nvPr>
        </p:nvSpPr>
        <p:spPr>
          <a:xfrm>
            <a:off x="541575" y="2985275"/>
            <a:ext cx="3613800" cy="71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ru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С 0 до 13 000 целевых переходов в блог</a:t>
            </a:r>
            <a:endParaRPr sz="1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3" name="Google Shape;393;p45"/>
          <p:cNvSpPr txBox="1"/>
          <p:nvPr/>
        </p:nvSpPr>
        <p:spPr>
          <a:xfrm>
            <a:off x="541575" y="1830825"/>
            <a:ext cx="3903600" cy="104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КЕЙС ПСИХОЛОГА</a:t>
            </a:r>
            <a:endParaRPr b="1" sz="2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ИГОРЯ ДАРА</a:t>
            </a:r>
            <a:endParaRPr b="1" sz="2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8" name="Google Shape;398;p46"/>
          <p:cNvPicPr preferRelativeResize="0"/>
          <p:nvPr/>
        </p:nvPicPr>
        <p:blipFill rotWithShape="1">
          <a:blip r:embed="rId3">
            <a:alphaModFix/>
          </a:blip>
          <a:srcRect b="34614" l="0" r="0" t="0"/>
          <a:stretch/>
        </p:blipFill>
        <p:spPr>
          <a:xfrm>
            <a:off x="850925" y="1168664"/>
            <a:ext cx="6156300" cy="2726824"/>
          </a:xfrm>
          <a:prstGeom prst="rect">
            <a:avLst/>
          </a:prstGeom>
          <a:noFill/>
          <a:ln>
            <a:noFill/>
          </a:ln>
          <a:effectLst>
            <a:outerShdw blurRad="371475" rotWithShape="0" algn="bl" dir="13140000" dist="95250">
              <a:srgbClr val="FECCCC">
                <a:alpha val="41000"/>
              </a:srgbClr>
            </a:outerShdw>
          </a:effectLst>
        </p:spPr>
      </p:pic>
      <p:pic>
        <p:nvPicPr>
          <p:cNvPr id="399" name="Google Shape;399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0925" y="1789936"/>
            <a:ext cx="6156300" cy="2105555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p46"/>
          <p:cNvSpPr txBox="1"/>
          <p:nvPr/>
        </p:nvSpPr>
        <p:spPr>
          <a:xfrm rot="-290">
            <a:off x="850925" y="344298"/>
            <a:ext cx="71067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rgbClr val="D2E9F9"/>
                </a:solidFill>
                <a:latin typeface="Montserrat"/>
                <a:ea typeface="Montserrat"/>
                <a:cs typeface="Montserrat"/>
                <a:sym typeface="Montserrat"/>
              </a:rPr>
              <a:t>Проанализировали запросы</a:t>
            </a:r>
            <a:r>
              <a:rPr lang="ru" sz="1800">
                <a:solidFill>
                  <a:srgbClr val="EFEFE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и </a:t>
            </a:r>
            <a:r>
              <a:rPr b="1" lang="ru" sz="1800">
                <a:solidFill>
                  <a:srgbClr val="D2E9F9"/>
                </a:solidFill>
                <a:latin typeface="Montserrat"/>
                <a:ea typeface="Montserrat"/>
                <a:cs typeface="Montserrat"/>
                <a:sym typeface="Montserrat"/>
              </a:rPr>
              <a:t>создали сайт-блог</a:t>
            </a:r>
            <a:endParaRPr b="1" sz="1800">
              <a:solidFill>
                <a:srgbClr val="D2E9F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rgbClr val="EFEFE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на конструкторе под запросы ца</a:t>
            </a:r>
            <a:endParaRPr sz="1800">
              <a:solidFill>
                <a:srgbClr val="EFEFEF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401" name="Google Shape;401;p46"/>
          <p:cNvPicPr preferRelativeResize="0"/>
          <p:nvPr/>
        </p:nvPicPr>
        <p:blipFill>
          <a:blip r:embed="rId5">
            <a:alphaModFix amt="20000"/>
          </a:blip>
          <a:stretch>
            <a:fillRect/>
          </a:stretch>
        </p:blipFill>
        <p:spPr>
          <a:xfrm>
            <a:off x="8222874" y="1075000"/>
            <a:ext cx="704351" cy="37160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02" name="Google Shape;402;p46"/>
          <p:cNvGrpSpPr/>
          <p:nvPr/>
        </p:nvGrpSpPr>
        <p:grpSpPr>
          <a:xfrm>
            <a:off x="2773587" y="3193750"/>
            <a:ext cx="2590517" cy="1605594"/>
            <a:chOff x="487600" y="3972175"/>
            <a:chExt cx="3112854" cy="1929337"/>
          </a:xfrm>
        </p:grpSpPr>
        <p:pic>
          <p:nvPicPr>
            <p:cNvPr id="403" name="Google Shape;403;p46"/>
            <p:cNvPicPr preferRelativeResize="0"/>
            <p:nvPr/>
          </p:nvPicPr>
          <p:blipFill rotWithShape="1">
            <a:blip r:embed="rId3">
              <a:alphaModFix/>
            </a:blip>
            <a:srcRect b="39375" l="0" r="33739" t="0"/>
            <a:stretch/>
          </p:blipFill>
          <p:spPr>
            <a:xfrm>
              <a:off x="487600" y="3972175"/>
              <a:ext cx="3112849" cy="1929324"/>
            </a:xfrm>
            <a:prstGeom prst="rect">
              <a:avLst/>
            </a:prstGeom>
            <a:noFill/>
            <a:ln>
              <a:noFill/>
            </a:ln>
            <a:effectLst>
              <a:outerShdw blurRad="371475" rotWithShape="0" algn="bl" dir="13140000" dist="95250">
                <a:srgbClr val="FECCCC">
                  <a:alpha val="41000"/>
                </a:srgbClr>
              </a:outerShdw>
            </a:effectLst>
          </p:spPr>
        </p:pic>
        <p:pic>
          <p:nvPicPr>
            <p:cNvPr id="404" name="Google Shape;404;p46"/>
            <p:cNvPicPr preferRelativeResize="0"/>
            <p:nvPr/>
          </p:nvPicPr>
          <p:blipFill rotWithShape="1">
            <a:blip r:embed="rId3">
              <a:alphaModFix/>
            </a:blip>
            <a:srcRect b="39375" l="0" r="40807" t="0"/>
            <a:stretch/>
          </p:blipFill>
          <p:spPr>
            <a:xfrm>
              <a:off x="487600" y="3972175"/>
              <a:ext cx="2780776" cy="19293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5" name="Google Shape;405;p46"/>
            <p:cNvPicPr preferRelativeResize="0"/>
            <p:nvPr/>
          </p:nvPicPr>
          <p:blipFill rotWithShape="1">
            <a:blip r:embed="rId3">
              <a:alphaModFix/>
            </a:blip>
            <a:srcRect b="38964" l="88252" r="0" t="0"/>
            <a:stretch/>
          </p:blipFill>
          <p:spPr>
            <a:xfrm>
              <a:off x="2995650" y="3972175"/>
              <a:ext cx="604800" cy="19293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6" name="Google Shape;406;p4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87600" y="4466572"/>
              <a:ext cx="3112854" cy="143493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07" name="Google Shape;407;p46"/>
          <p:cNvGrpSpPr/>
          <p:nvPr/>
        </p:nvGrpSpPr>
        <p:grpSpPr>
          <a:xfrm>
            <a:off x="5364396" y="3193866"/>
            <a:ext cx="2261762" cy="1605650"/>
            <a:chOff x="6308325" y="4040525"/>
            <a:chExt cx="2645336" cy="1877953"/>
          </a:xfrm>
        </p:grpSpPr>
        <p:pic>
          <p:nvPicPr>
            <p:cNvPr id="408" name="Google Shape;408;p46"/>
            <p:cNvPicPr preferRelativeResize="0"/>
            <p:nvPr/>
          </p:nvPicPr>
          <p:blipFill rotWithShape="1">
            <a:blip r:embed="rId3">
              <a:alphaModFix/>
            </a:blip>
            <a:srcRect b="34614" l="0" r="0" t="0"/>
            <a:stretch/>
          </p:blipFill>
          <p:spPr>
            <a:xfrm>
              <a:off x="6308325" y="4040525"/>
              <a:ext cx="2645326" cy="1877949"/>
            </a:xfrm>
            <a:prstGeom prst="rect">
              <a:avLst/>
            </a:prstGeom>
            <a:noFill/>
            <a:ln>
              <a:noFill/>
            </a:ln>
            <a:effectLst>
              <a:outerShdw blurRad="371475" rotWithShape="0" algn="bl" dir="13140000" dist="95250">
                <a:srgbClr val="FECCCC">
                  <a:alpha val="41000"/>
                </a:srgbClr>
              </a:outerShdw>
            </a:effectLst>
          </p:spPr>
        </p:pic>
        <p:pic>
          <p:nvPicPr>
            <p:cNvPr id="409" name="Google Shape;409;p46"/>
            <p:cNvPicPr preferRelativeResize="0"/>
            <p:nvPr/>
          </p:nvPicPr>
          <p:blipFill rotWithShape="1">
            <a:blip r:embed="rId3">
              <a:alphaModFix/>
            </a:blip>
            <a:srcRect b="39375" l="0" r="45507" t="0"/>
            <a:stretch/>
          </p:blipFill>
          <p:spPr>
            <a:xfrm>
              <a:off x="6308325" y="4040525"/>
              <a:ext cx="2491875" cy="18779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0" name="Google Shape;410;p46"/>
            <p:cNvPicPr preferRelativeResize="0"/>
            <p:nvPr/>
          </p:nvPicPr>
          <p:blipFill rotWithShape="1">
            <a:blip r:embed="rId3">
              <a:alphaModFix/>
            </a:blip>
            <a:srcRect b="38964" l="88252" r="0" t="0"/>
            <a:stretch/>
          </p:blipFill>
          <p:spPr>
            <a:xfrm>
              <a:off x="8364965" y="4040525"/>
              <a:ext cx="588693" cy="18779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1" name="Google Shape;411;p4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6308326" y="4520500"/>
              <a:ext cx="2645335" cy="139797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6" name="Google Shape;416;p47"/>
          <p:cNvPicPr preferRelativeResize="0"/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 rot="3314577">
            <a:off x="4672406" y="1175687"/>
            <a:ext cx="6109493" cy="20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Google Shape;417;p47"/>
          <p:cNvPicPr preferRelativeResize="0"/>
          <p:nvPr/>
        </p:nvPicPr>
        <p:blipFill rotWithShape="1">
          <a:blip r:embed="rId4">
            <a:alphaModFix/>
          </a:blip>
          <a:srcRect b="44146" l="0" r="0" t="0"/>
          <a:stretch/>
        </p:blipFill>
        <p:spPr>
          <a:xfrm>
            <a:off x="796031" y="1419125"/>
            <a:ext cx="6655837" cy="2518376"/>
          </a:xfrm>
          <a:prstGeom prst="rect">
            <a:avLst/>
          </a:prstGeom>
          <a:noFill/>
          <a:ln>
            <a:noFill/>
          </a:ln>
          <a:effectLst>
            <a:outerShdw blurRad="371475" rotWithShape="0" algn="bl" dir="13140000" dist="95250">
              <a:srgbClr val="FECCCC">
                <a:alpha val="41000"/>
              </a:srgbClr>
            </a:outerShdw>
          </a:effectLst>
        </p:spPr>
      </p:pic>
      <p:sp>
        <p:nvSpPr>
          <p:cNvPr id="418" name="Google Shape;418;p47"/>
          <p:cNvSpPr txBox="1"/>
          <p:nvPr>
            <p:ph idx="4294967295" type="subTitle"/>
          </p:nvPr>
        </p:nvSpPr>
        <p:spPr>
          <a:xfrm>
            <a:off x="726000" y="541875"/>
            <a:ext cx="7692000" cy="78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EFEFE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Масштабировали до </a:t>
            </a:r>
            <a:r>
              <a:rPr b="1" lang="ru">
                <a:solidFill>
                  <a:srgbClr val="D2E9F9"/>
                </a:solidFill>
                <a:latin typeface="Montserrat"/>
                <a:ea typeface="Montserrat"/>
                <a:cs typeface="Montserrat"/>
                <a:sym typeface="Montserrat"/>
              </a:rPr>
              <a:t>300 визитов </a:t>
            </a:r>
            <a:endParaRPr b="1">
              <a:solidFill>
                <a:srgbClr val="D2E9F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EFEFE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на сайт</a:t>
            </a:r>
            <a:r>
              <a:rPr b="1" lang="ru">
                <a:solidFill>
                  <a:srgbClr val="D2E9F9"/>
                </a:solidFill>
                <a:latin typeface="Montserrat"/>
                <a:ea typeface="Montserrat"/>
                <a:cs typeface="Montserrat"/>
                <a:sym typeface="Montserrat"/>
              </a:rPr>
              <a:t> в сутки с рекламой 0₽, заняли ТОП выдачи</a:t>
            </a:r>
            <a:endParaRPr b="1">
              <a:solidFill>
                <a:srgbClr val="D2E9F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19" name="Google Shape;419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5998" y="2112345"/>
            <a:ext cx="6655901" cy="18251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4" name="Google Shape;424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15800" y="-142525"/>
            <a:ext cx="9610777" cy="430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p48"/>
          <p:cNvPicPr preferRelativeResize="0"/>
          <p:nvPr/>
        </p:nvPicPr>
        <p:blipFill>
          <a:blip r:embed="rId4">
            <a:alphaModFix amt="11000"/>
          </a:blip>
          <a:stretch>
            <a:fillRect/>
          </a:stretch>
        </p:blipFill>
        <p:spPr>
          <a:xfrm rot="366658">
            <a:off x="144250" y="2203829"/>
            <a:ext cx="1210675" cy="2774475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48"/>
          <p:cNvSpPr txBox="1"/>
          <p:nvPr>
            <p:ph idx="4294967295" type="ctrTitle"/>
          </p:nvPr>
        </p:nvSpPr>
        <p:spPr>
          <a:xfrm rot="-290">
            <a:off x="1145850" y="1255086"/>
            <a:ext cx="7106700" cy="4596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rgbClr val="EFEFE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SEO-продвижение подходит</a:t>
            </a:r>
            <a:endParaRPr sz="1800">
              <a:solidFill>
                <a:srgbClr val="EFEFEF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427" name="Google Shape;427;p48"/>
          <p:cNvSpPr txBox="1"/>
          <p:nvPr>
            <p:ph idx="4294967295" type="ctrTitle"/>
          </p:nvPr>
        </p:nvSpPr>
        <p:spPr>
          <a:xfrm rot="-846">
            <a:off x="1159176" y="1651858"/>
            <a:ext cx="2437500" cy="3564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rgbClr val="CDEC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для любой ниши:</a:t>
            </a:r>
            <a:endParaRPr sz="1800">
              <a:solidFill>
                <a:srgbClr val="CDECFF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428" name="Google Shape;428;p48"/>
          <p:cNvSpPr txBox="1"/>
          <p:nvPr/>
        </p:nvSpPr>
        <p:spPr>
          <a:xfrm>
            <a:off x="1145850" y="2238275"/>
            <a:ext cx="1731600" cy="429900"/>
          </a:xfrm>
          <a:prstGeom prst="rect">
            <a:avLst/>
          </a:prstGeom>
          <a:solidFill>
            <a:srgbClr val="202020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1100"/>
              </a:spcAft>
              <a:buNone/>
            </a:pPr>
            <a:r>
              <a:rPr lang="ru">
                <a:solidFill>
                  <a:srgbClr val="EFEFE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Астрология</a:t>
            </a:r>
            <a:endParaRPr i="1">
              <a:solidFill>
                <a:srgbClr val="EFEFE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429" name="Google Shape;429;p48"/>
          <p:cNvSpPr txBox="1"/>
          <p:nvPr/>
        </p:nvSpPr>
        <p:spPr>
          <a:xfrm>
            <a:off x="3152325" y="2238275"/>
            <a:ext cx="1731600" cy="429900"/>
          </a:xfrm>
          <a:prstGeom prst="rect">
            <a:avLst/>
          </a:prstGeom>
          <a:solidFill>
            <a:srgbClr val="202020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1100"/>
              </a:spcAft>
              <a:buNone/>
            </a:pPr>
            <a:r>
              <a:rPr lang="ru">
                <a:solidFill>
                  <a:srgbClr val="EFEFE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Психология</a:t>
            </a:r>
            <a:endParaRPr>
              <a:solidFill>
                <a:srgbClr val="EFEFE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430" name="Google Shape;430;p48"/>
          <p:cNvSpPr txBox="1"/>
          <p:nvPr/>
        </p:nvSpPr>
        <p:spPr>
          <a:xfrm rot="-238474">
            <a:off x="971095" y="3023915"/>
            <a:ext cx="3683259" cy="428530"/>
          </a:xfrm>
          <a:prstGeom prst="rect">
            <a:avLst/>
          </a:prstGeom>
          <a:solidFill>
            <a:srgbClr val="202020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1100"/>
              </a:spcAft>
              <a:buNone/>
            </a:pPr>
            <a:r>
              <a:rPr lang="ru">
                <a:solidFill>
                  <a:srgbClr val="EFEFE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Настройка таргета в ВК</a:t>
            </a:r>
            <a:endParaRPr>
              <a:solidFill>
                <a:srgbClr val="EFEFE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431" name="Google Shape;431;p48"/>
          <p:cNvSpPr txBox="1"/>
          <p:nvPr/>
        </p:nvSpPr>
        <p:spPr>
          <a:xfrm>
            <a:off x="5112450" y="2238275"/>
            <a:ext cx="2253900" cy="429900"/>
          </a:xfrm>
          <a:prstGeom prst="rect">
            <a:avLst/>
          </a:prstGeom>
          <a:solidFill>
            <a:srgbClr val="202020"/>
          </a:solidFill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EFEFE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Иностранные языки</a:t>
            </a:r>
            <a:endParaRPr>
              <a:solidFill>
                <a:srgbClr val="EFEFE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6" name="Google Shape;436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39977">
            <a:off x="-56508" y="196658"/>
            <a:ext cx="9469991" cy="509483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" name="Google Shape;437;p49"/>
          <p:cNvPicPr preferRelativeResize="0"/>
          <p:nvPr/>
        </p:nvPicPr>
        <p:blipFill rotWithShape="1">
          <a:blip r:embed="rId4">
            <a:alphaModFix/>
          </a:blip>
          <a:srcRect b="29165" l="9543" r="39397" t="13511"/>
          <a:stretch/>
        </p:blipFill>
        <p:spPr>
          <a:xfrm>
            <a:off x="4728475" y="2045217"/>
            <a:ext cx="4415524" cy="3098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p49"/>
          <p:cNvPicPr preferRelativeResize="0"/>
          <p:nvPr/>
        </p:nvPicPr>
        <p:blipFill rotWithShape="1">
          <a:blip r:embed="rId5">
            <a:alphaModFix/>
          </a:blip>
          <a:srcRect b="47043" l="9708" r="39003" t="13931"/>
          <a:stretch/>
        </p:blipFill>
        <p:spPr>
          <a:xfrm>
            <a:off x="4728475" y="0"/>
            <a:ext cx="4415524" cy="2099885"/>
          </a:xfrm>
          <a:prstGeom prst="rect">
            <a:avLst/>
          </a:prstGeom>
          <a:noFill/>
          <a:ln>
            <a:noFill/>
          </a:ln>
        </p:spPr>
      </p:pic>
      <p:sp>
        <p:nvSpPr>
          <p:cNvPr id="439" name="Google Shape;439;p49"/>
          <p:cNvSpPr txBox="1"/>
          <p:nvPr>
            <p:ph idx="4294967295" type="subTitle"/>
          </p:nvPr>
        </p:nvSpPr>
        <p:spPr>
          <a:xfrm>
            <a:off x="301350" y="2073000"/>
            <a:ext cx="4225500" cy="9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К</a:t>
            </a:r>
            <a:r>
              <a:rPr lang="ru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рупные онлайн-школы и эксперты на рынке </a:t>
            </a:r>
            <a:r>
              <a:rPr b="1" lang="ru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начали внедрять SEO для привлечения осознанного трафика</a:t>
            </a:r>
            <a:endParaRPr b="1" sz="1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440" name="Google Shape;440;p49"/>
          <p:cNvGrpSpPr/>
          <p:nvPr/>
        </p:nvGrpSpPr>
        <p:grpSpPr>
          <a:xfrm rot="-251187">
            <a:off x="197507" y="446724"/>
            <a:ext cx="4433172" cy="321954"/>
            <a:chOff x="391686" y="2771462"/>
            <a:chExt cx="4433313" cy="321965"/>
          </a:xfrm>
        </p:grpSpPr>
        <p:pic>
          <p:nvPicPr>
            <p:cNvPr id="441" name="Google Shape;441;p49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91686" y="2858341"/>
              <a:ext cx="1348936" cy="1481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2" name="Google Shape;442;p49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1856330" y="2817295"/>
              <a:ext cx="981021" cy="2302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3" name="Google Shape;443;p49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2877838" y="2771462"/>
              <a:ext cx="1238702" cy="32196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4" name="Google Shape;444;p49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4157060" y="2858337"/>
              <a:ext cx="667939" cy="14819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45" name="Google Shape;445;p49"/>
          <p:cNvPicPr preferRelativeResize="0"/>
          <p:nvPr/>
        </p:nvPicPr>
        <p:blipFill>
          <a:blip r:embed="rId10">
            <a:alphaModFix amt="11000"/>
          </a:blip>
          <a:stretch>
            <a:fillRect/>
          </a:stretch>
        </p:blipFill>
        <p:spPr>
          <a:xfrm rot="668198">
            <a:off x="1176150" y="3161304"/>
            <a:ext cx="1210675" cy="277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" name="Google Shape;450;p50"/>
          <p:cNvPicPr preferRelativeResize="0"/>
          <p:nvPr/>
        </p:nvPicPr>
        <p:blipFill rotWithShape="1">
          <a:blip r:embed="rId3">
            <a:alphaModFix/>
          </a:blip>
          <a:srcRect b="0" l="42650" r="0" t="0"/>
          <a:stretch/>
        </p:blipFill>
        <p:spPr>
          <a:xfrm>
            <a:off x="4624951" y="428425"/>
            <a:ext cx="4004224" cy="4286650"/>
          </a:xfrm>
          <a:prstGeom prst="rect">
            <a:avLst/>
          </a:prstGeom>
          <a:noFill/>
          <a:ln>
            <a:noFill/>
          </a:ln>
          <a:effectLst>
            <a:outerShdw blurRad="371475" rotWithShape="0" algn="bl" dir="13140000" dist="95250">
              <a:srgbClr val="FECCCC">
                <a:alpha val="41000"/>
              </a:srgbClr>
            </a:outerShdw>
          </a:effectLst>
        </p:spPr>
      </p:pic>
      <p:pic>
        <p:nvPicPr>
          <p:cNvPr id="451" name="Google Shape;451;p50"/>
          <p:cNvPicPr preferRelativeResize="0"/>
          <p:nvPr/>
        </p:nvPicPr>
        <p:blipFill rotWithShape="1">
          <a:blip r:embed="rId3">
            <a:alphaModFix/>
          </a:blip>
          <a:srcRect b="0" l="88252" r="0" t="0"/>
          <a:stretch/>
        </p:blipFill>
        <p:spPr>
          <a:xfrm>
            <a:off x="7808976" y="428413"/>
            <a:ext cx="820201" cy="428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2" name="Google Shape;452;p50"/>
          <p:cNvPicPr preferRelativeResize="0"/>
          <p:nvPr/>
        </p:nvPicPr>
        <p:blipFill>
          <a:blip r:embed="rId4">
            <a:alphaModFix amt="25000"/>
          </a:blip>
          <a:stretch>
            <a:fillRect/>
          </a:stretch>
        </p:blipFill>
        <p:spPr>
          <a:xfrm rot="3314577">
            <a:off x="4715556" y="1520987"/>
            <a:ext cx="6109493" cy="20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3" name="Google Shape;453;p50"/>
          <p:cNvPicPr preferRelativeResize="0"/>
          <p:nvPr/>
        </p:nvPicPr>
        <p:blipFill>
          <a:blip r:embed="rId4">
            <a:alphaModFix amt="80000"/>
          </a:blip>
          <a:stretch>
            <a:fillRect/>
          </a:stretch>
        </p:blipFill>
        <p:spPr>
          <a:xfrm rot="-9848890">
            <a:off x="1605888" y="930908"/>
            <a:ext cx="9017668" cy="272409"/>
          </a:xfrm>
          <a:prstGeom prst="rect">
            <a:avLst/>
          </a:prstGeom>
          <a:noFill/>
          <a:ln>
            <a:noFill/>
          </a:ln>
        </p:spPr>
      </p:pic>
      <p:pic>
        <p:nvPicPr>
          <p:cNvPr id="454" name="Google Shape;454;p50"/>
          <p:cNvPicPr preferRelativeResize="0"/>
          <p:nvPr/>
        </p:nvPicPr>
        <p:blipFill rotWithShape="1">
          <a:blip r:embed="rId3">
            <a:alphaModFix/>
          </a:blip>
          <a:srcRect b="0" l="0" r="54396" t="0"/>
          <a:stretch/>
        </p:blipFill>
        <p:spPr>
          <a:xfrm>
            <a:off x="4624950" y="428413"/>
            <a:ext cx="3184014" cy="428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5" name="Google Shape;455;p50"/>
          <p:cNvPicPr preferRelativeResize="0"/>
          <p:nvPr/>
        </p:nvPicPr>
        <p:blipFill rotWithShape="1">
          <a:blip r:embed="rId5">
            <a:alphaModFix/>
          </a:blip>
          <a:srcRect b="20140" l="0" r="45054" t="0"/>
          <a:stretch/>
        </p:blipFill>
        <p:spPr>
          <a:xfrm rot="14">
            <a:off x="378975" y="2886620"/>
            <a:ext cx="3799777" cy="368685"/>
          </a:xfrm>
          <a:prstGeom prst="rect">
            <a:avLst/>
          </a:prstGeom>
          <a:noFill/>
          <a:ln>
            <a:noFill/>
          </a:ln>
        </p:spPr>
      </p:pic>
      <p:sp>
        <p:nvSpPr>
          <p:cNvPr id="456" name="Google Shape;456;p50">
            <a:hlinkClick r:id="rId6"/>
          </p:cNvPr>
          <p:cNvSpPr/>
          <p:nvPr/>
        </p:nvSpPr>
        <p:spPr>
          <a:xfrm>
            <a:off x="378975" y="2886613"/>
            <a:ext cx="3799800" cy="3687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что предлагают на HH.RU</a:t>
            </a:r>
            <a:endParaRPr sz="12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457" name="Google Shape;457;p50"/>
          <p:cNvSpPr txBox="1"/>
          <p:nvPr>
            <p:ph idx="4294967295" type="subTitle"/>
          </p:nvPr>
        </p:nvSpPr>
        <p:spPr>
          <a:xfrm>
            <a:off x="301350" y="1655588"/>
            <a:ext cx="4323600" cy="9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Все </a:t>
            </a:r>
            <a:r>
              <a:rPr b="1" lang="ru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они в поисках спецов, которые умеют работать с органическим трафиком</a:t>
            </a:r>
            <a:r>
              <a:rPr lang="ru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и не сливать бюджеты</a:t>
            </a:r>
            <a:endParaRPr sz="1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58" name="Google Shape;458;p50">
            <a:hlinkClick r:id="rId7"/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463825" y="3255300"/>
            <a:ext cx="368700" cy="36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" name="Google Shape;459;p50"/>
          <p:cNvPicPr preferRelativeResize="0"/>
          <p:nvPr/>
        </p:nvPicPr>
        <p:blipFill rotWithShape="1">
          <a:blip r:embed="rId9">
            <a:alphaModFix/>
          </a:blip>
          <a:srcRect b="9046" l="4789" r="42174" t="13828"/>
          <a:stretch/>
        </p:blipFill>
        <p:spPr>
          <a:xfrm>
            <a:off x="4624950" y="1077838"/>
            <a:ext cx="4004225" cy="3637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4" name="Google Shape;464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39977">
            <a:off x="-56508" y="196658"/>
            <a:ext cx="9469991" cy="509483"/>
          </a:xfrm>
          <a:prstGeom prst="rect">
            <a:avLst/>
          </a:prstGeom>
          <a:noFill/>
          <a:ln>
            <a:noFill/>
          </a:ln>
        </p:spPr>
      </p:pic>
      <p:sp>
        <p:nvSpPr>
          <p:cNvPr id="465" name="Google Shape;465;p51"/>
          <p:cNvSpPr txBox="1"/>
          <p:nvPr/>
        </p:nvSpPr>
        <p:spPr>
          <a:xfrm rot="-241419">
            <a:off x="332901" y="189457"/>
            <a:ext cx="8478197" cy="5238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solidFill>
                  <a:srgbClr val="333333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ЧТО БУДЕТ НА ВВОДНОМ КУРСЕ</a:t>
            </a:r>
            <a:endParaRPr sz="2400">
              <a:solidFill>
                <a:srgbClr val="333333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466" name="Google Shape;466;p51"/>
          <p:cNvPicPr preferRelativeResize="0"/>
          <p:nvPr/>
        </p:nvPicPr>
        <p:blipFill>
          <a:blip r:embed="rId4">
            <a:alphaModFix amt="51000"/>
          </a:blip>
          <a:stretch>
            <a:fillRect/>
          </a:stretch>
        </p:blipFill>
        <p:spPr>
          <a:xfrm>
            <a:off x="1162008" y="2745524"/>
            <a:ext cx="544700" cy="312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7" name="Google Shape;467;p51"/>
          <p:cNvPicPr preferRelativeResize="0"/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>
            <a:off x="1162000" y="1579712"/>
            <a:ext cx="521359" cy="357508"/>
          </a:xfrm>
          <a:prstGeom prst="rect">
            <a:avLst/>
          </a:prstGeom>
          <a:noFill/>
          <a:ln>
            <a:noFill/>
          </a:ln>
        </p:spPr>
      </p:pic>
      <p:pic>
        <p:nvPicPr>
          <p:cNvPr id="468" name="Google Shape;468;p51"/>
          <p:cNvPicPr preferRelativeResize="0"/>
          <p:nvPr/>
        </p:nvPicPr>
        <p:blipFill rotWithShape="1">
          <a:blip r:embed="rId6">
            <a:alphaModFix amt="51000"/>
          </a:blip>
          <a:srcRect b="0" l="475" r="475" t="0"/>
          <a:stretch/>
        </p:blipFill>
        <p:spPr>
          <a:xfrm>
            <a:off x="1150326" y="3866575"/>
            <a:ext cx="544700" cy="312754"/>
          </a:xfrm>
          <a:prstGeom prst="rect">
            <a:avLst/>
          </a:prstGeom>
          <a:noFill/>
          <a:ln>
            <a:noFill/>
          </a:ln>
        </p:spPr>
      </p:pic>
      <p:sp>
        <p:nvSpPr>
          <p:cNvPr id="469" name="Google Shape;469;p51"/>
          <p:cNvSpPr txBox="1"/>
          <p:nvPr/>
        </p:nvSpPr>
        <p:spPr>
          <a:xfrm>
            <a:off x="1705900" y="1451675"/>
            <a:ext cx="4510500" cy="8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ru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Узнаете, как использовать SEO для заработка и масштабирования инфопродуктов для себя или клиентов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70" name="Google Shape;470;p51"/>
          <p:cNvSpPr txBox="1"/>
          <p:nvPr/>
        </p:nvSpPr>
        <p:spPr>
          <a:xfrm>
            <a:off x="1683350" y="2613638"/>
            <a:ext cx="5790300" cy="8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ru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Создадите и разместите контент для привлечения органического трафика, чтобы выйти в ТОП поисковой выдачи 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71" name="Google Shape;471;p51"/>
          <p:cNvSpPr txBox="1"/>
          <p:nvPr/>
        </p:nvSpPr>
        <p:spPr>
          <a:xfrm>
            <a:off x="1773150" y="3822850"/>
            <a:ext cx="5017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ru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Получите первые регистрации от 1 до 20 в месяц</a:t>
            </a:r>
            <a:endParaRPr/>
          </a:p>
        </p:txBody>
      </p:sp>
      <p:pic>
        <p:nvPicPr>
          <p:cNvPr id="472" name="Google Shape;472;p51"/>
          <p:cNvPicPr preferRelativeResize="0"/>
          <p:nvPr/>
        </p:nvPicPr>
        <p:blipFill>
          <a:blip r:embed="rId7">
            <a:alphaModFix amt="20000"/>
          </a:blip>
          <a:stretch>
            <a:fillRect/>
          </a:stretch>
        </p:blipFill>
        <p:spPr>
          <a:xfrm>
            <a:off x="8222874" y="1203537"/>
            <a:ext cx="704351" cy="3716025"/>
          </a:xfrm>
          <a:prstGeom prst="rect">
            <a:avLst/>
          </a:prstGeom>
          <a:noFill/>
          <a:ln>
            <a:noFill/>
          </a:ln>
        </p:spPr>
      </p:pic>
      <p:sp>
        <p:nvSpPr>
          <p:cNvPr id="473" name="Google Shape;473;p51"/>
          <p:cNvSpPr/>
          <p:nvPr/>
        </p:nvSpPr>
        <p:spPr>
          <a:xfrm>
            <a:off x="2784750" y="3871975"/>
            <a:ext cx="3787500" cy="312900"/>
          </a:xfrm>
          <a:prstGeom prst="rect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p51"/>
          <p:cNvSpPr/>
          <p:nvPr/>
        </p:nvSpPr>
        <p:spPr>
          <a:xfrm>
            <a:off x="1773150" y="1493725"/>
            <a:ext cx="2895900" cy="312900"/>
          </a:xfrm>
          <a:prstGeom prst="rect">
            <a:avLst/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9" name="Google Shape;479;p52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647125" y="2152124"/>
            <a:ext cx="521359" cy="357508"/>
          </a:xfrm>
          <a:prstGeom prst="rect">
            <a:avLst/>
          </a:prstGeom>
          <a:noFill/>
          <a:ln>
            <a:noFill/>
          </a:ln>
        </p:spPr>
      </p:pic>
      <p:sp>
        <p:nvSpPr>
          <p:cNvPr id="480" name="Google Shape;480;p52"/>
          <p:cNvSpPr txBox="1"/>
          <p:nvPr/>
        </p:nvSpPr>
        <p:spPr>
          <a:xfrm>
            <a:off x="647125" y="2411050"/>
            <a:ext cx="2438100" cy="895800"/>
          </a:xfrm>
          <a:prstGeom prst="rect">
            <a:avLst/>
          </a:prstGeom>
          <a:solidFill>
            <a:srgbClr val="202020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EFEFE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Теория и разборы </a:t>
            </a:r>
            <a:endParaRPr>
              <a:solidFill>
                <a:srgbClr val="EFEFE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EFEFE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на реальных кейсах</a:t>
            </a:r>
            <a:endParaRPr>
              <a:solidFill>
                <a:srgbClr val="EFEFE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481" name="Google Shape;481;p52"/>
          <p:cNvPicPr preferRelativeResize="0"/>
          <p:nvPr/>
        </p:nvPicPr>
        <p:blipFill>
          <a:blip r:embed="rId4">
            <a:alphaModFix amt="51000"/>
          </a:blip>
          <a:stretch>
            <a:fillRect/>
          </a:stretch>
        </p:blipFill>
        <p:spPr>
          <a:xfrm>
            <a:off x="3341283" y="2152124"/>
            <a:ext cx="544700" cy="312750"/>
          </a:xfrm>
          <a:prstGeom prst="rect">
            <a:avLst/>
          </a:prstGeom>
          <a:noFill/>
          <a:ln>
            <a:noFill/>
          </a:ln>
        </p:spPr>
      </p:pic>
      <p:sp>
        <p:nvSpPr>
          <p:cNvPr id="482" name="Google Shape;482;p52"/>
          <p:cNvSpPr txBox="1"/>
          <p:nvPr/>
        </p:nvSpPr>
        <p:spPr>
          <a:xfrm>
            <a:off x="3341275" y="2411050"/>
            <a:ext cx="2438100" cy="895800"/>
          </a:xfrm>
          <a:prstGeom prst="rect">
            <a:avLst/>
          </a:prstGeom>
          <a:solidFill>
            <a:srgbClr val="202020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EFEFE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Практика на ваших проектах</a:t>
            </a:r>
            <a:endParaRPr>
              <a:solidFill>
                <a:srgbClr val="EFEFE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483" name="Google Shape;483;p52"/>
          <p:cNvPicPr preferRelativeResize="0"/>
          <p:nvPr/>
        </p:nvPicPr>
        <p:blipFill rotWithShape="1">
          <a:blip r:embed="rId5">
            <a:alphaModFix amt="51000"/>
          </a:blip>
          <a:srcRect b="0" l="475" r="475" t="0"/>
          <a:stretch/>
        </p:blipFill>
        <p:spPr>
          <a:xfrm>
            <a:off x="6058767" y="2174499"/>
            <a:ext cx="544700" cy="312750"/>
          </a:xfrm>
          <a:prstGeom prst="rect">
            <a:avLst/>
          </a:prstGeom>
          <a:noFill/>
          <a:ln>
            <a:noFill/>
          </a:ln>
        </p:spPr>
      </p:pic>
      <p:sp>
        <p:nvSpPr>
          <p:cNvPr id="484" name="Google Shape;484;p52"/>
          <p:cNvSpPr txBox="1"/>
          <p:nvPr/>
        </p:nvSpPr>
        <p:spPr>
          <a:xfrm>
            <a:off x="6058775" y="2411050"/>
            <a:ext cx="2438100" cy="895800"/>
          </a:xfrm>
          <a:prstGeom prst="rect">
            <a:avLst/>
          </a:prstGeom>
          <a:solidFill>
            <a:srgbClr val="202020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EFEFE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Поддержка кураторов </a:t>
            </a:r>
            <a:endParaRPr>
              <a:solidFill>
                <a:srgbClr val="EFEFE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EFEFE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в лице SEO из моей команды</a:t>
            </a:r>
            <a:endParaRPr>
              <a:solidFill>
                <a:srgbClr val="EFEFE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485" name="Google Shape;485;p5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239977">
            <a:off x="-56508" y="196658"/>
            <a:ext cx="9469991" cy="509483"/>
          </a:xfrm>
          <a:prstGeom prst="rect">
            <a:avLst/>
          </a:prstGeom>
          <a:noFill/>
          <a:ln>
            <a:noFill/>
          </a:ln>
        </p:spPr>
      </p:pic>
      <p:sp>
        <p:nvSpPr>
          <p:cNvPr id="486" name="Google Shape;486;p52"/>
          <p:cNvSpPr txBox="1"/>
          <p:nvPr/>
        </p:nvSpPr>
        <p:spPr>
          <a:xfrm rot="-241419">
            <a:off x="332901" y="189457"/>
            <a:ext cx="8478197" cy="5238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solidFill>
                  <a:srgbClr val="333333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ЧТО БУДЕТ НА ВВОДНОМ КУРСЕ</a:t>
            </a:r>
            <a:endParaRPr sz="2400">
              <a:solidFill>
                <a:srgbClr val="333333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" name="Google Shape;491;p53"/>
          <p:cNvPicPr preferRelativeResize="0"/>
          <p:nvPr/>
        </p:nvPicPr>
        <p:blipFill>
          <a:blip r:embed="rId3">
            <a:alphaModFix amt="12000"/>
          </a:blip>
          <a:stretch>
            <a:fillRect/>
          </a:stretch>
        </p:blipFill>
        <p:spPr>
          <a:xfrm rot="5400039">
            <a:off x="6377357" y="2044085"/>
            <a:ext cx="4548383" cy="349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2" name="Google Shape;492;p53"/>
          <p:cNvPicPr preferRelativeResize="0"/>
          <p:nvPr/>
        </p:nvPicPr>
        <p:blipFill>
          <a:blip r:embed="rId4">
            <a:alphaModFix amt="30000"/>
          </a:blip>
          <a:stretch>
            <a:fillRect/>
          </a:stretch>
        </p:blipFill>
        <p:spPr>
          <a:xfrm rot="366654">
            <a:off x="7187203" y="1209888"/>
            <a:ext cx="1152468" cy="2641049"/>
          </a:xfrm>
          <a:prstGeom prst="rect">
            <a:avLst/>
          </a:prstGeom>
          <a:noFill/>
          <a:ln>
            <a:noFill/>
          </a:ln>
        </p:spPr>
      </p:pic>
      <p:sp>
        <p:nvSpPr>
          <p:cNvPr id="493" name="Google Shape;493;p53"/>
          <p:cNvSpPr txBox="1"/>
          <p:nvPr>
            <p:ph idx="4294967295" type="ctrTitle"/>
          </p:nvPr>
        </p:nvSpPr>
        <p:spPr>
          <a:xfrm>
            <a:off x="311700" y="0"/>
            <a:ext cx="6781200" cy="9207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ДОМАШНЕЕ ЗАДАНИЕ</a:t>
            </a:r>
            <a:endParaRPr sz="3000">
              <a:solidFill>
                <a:schemeClr val="l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grpSp>
        <p:nvGrpSpPr>
          <p:cNvPr id="494" name="Google Shape;494;p53"/>
          <p:cNvGrpSpPr/>
          <p:nvPr/>
        </p:nvGrpSpPr>
        <p:grpSpPr>
          <a:xfrm>
            <a:off x="607300" y="948838"/>
            <a:ext cx="6119750" cy="1502400"/>
            <a:chOff x="607300" y="948838"/>
            <a:chExt cx="6119750" cy="1502400"/>
          </a:xfrm>
        </p:grpSpPr>
        <p:pic>
          <p:nvPicPr>
            <p:cNvPr id="495" name="Google Shape;495;p53"/>
            <p:cNvPicPr preferRelativeResize="0"/>
            <p:nvPr/>
          </p:nvPicPr>
          <p:blipFill rotWithShape="1">
            <a:blip r:embed="rId5">
              <a:alphaModFix amt="50000"/>
            </a:blip>
            <a:srcRect b="-3263" l="0" r="0" t="0"/>
            <a:stretch/>
          </p:blipFill>
          <p:spPr>
            <a:xfrm>
              <a:off x="607300" y="948838"/>
              <a:ext cx="521350" cy="369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96" name="Google Shape;496;p53"/>
            <p:cNvSpPr txBox="1"/>
            <p:nvPr/>
          </p:nvSpPr>
          <p:spPr>
            <a:xfrm>
              <a:off x="1117950" y="948838"/>
              <a:ext cx="5609100" cy="1502400"/>
            </a:xfrm>
            <a:prstGeom prst="rect">
              <a:avLst/>
            </a:prstGeom>
            <a:solidFill>
              <a:srgbClr val="202020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>
                  <a:solidFill>
                    <a:srgbClr val="EFEFEF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Напишите, где вы хотите оказаться через 3 месяца. </a:t>
              </a:r>
              <a:endParaRPr>
                <a:solidFill>
                  <a:srgbClr val="EFEFEF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>
                  <a:solidFill>
                    <a:srgbClr val="EFEFEF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Как именно вы будете использовать SEO в инфобизнесе?</a:t>
              </a:r>
              <a:endParaRPr>
                <a:solidFill>
                  <a:srgbClr val="EFEFEF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  <a:p>
              <a:pPr indent="-3048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Montserrat"/>
                <a:buChar char="●"/>
              </a:pPr>
              <a:r>
                <a:rPr lang="ru" sz="1200">
                  <a:solidFill>
                    <a:srgbClr val="EFEFEF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оказывая услуги как фрилансер или в найме</a:t>
              </a:r>
              <a:endParaRPr sz="1200">
                <a:solidFill>
                  <a:srgbClr val="EFEFEF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  <a:p>
              <a:pPr indent="-3048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Montserrat"/>
                <a:buChar char="●"/>
              </a:pPr>
              <a:r>
                <a:rPr lang="ru" sz="1200">
                  <a:solidFill>
                    <a:srgbClr val="EFEFEF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продвигая свой продукт или себя</a:t>
              </a:r>
              <a:endParaRPr sz="1200">
                <a:solidFill>
                  <a:srgbClr val="EFEFEF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  <a:p>
              <a:pPr indent="-3048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Montserrat"/>
                <a:buChar char="●"/>
              </a:pPr>
              <a:r>
                <a:rPr lang="ru" sz="1200">
                  <a:solidFill>
                    <a:srgbClr val="EFEFEF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применять в текущих проектах</a:t>
              </a:r>
              <a:endParaRPr sz="1200">
                <a:solidFill>
                  <a:srgbClr val="EFEFEF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  <a:p>
              <a:pPr indent="-3048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Montserrat"/>
                <a:buChar char="●"/>
              </a:pPr>
              <a:r>
                <a:rPr lang="ru" sz="1200">
                  <a:solidFill>
                    <a:srgbClr val="EFEFEF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зарабатывая через партнерские программы</a:t>
              </a:r>
              <a:endParaRPr sz="1200">
                <a:solidFill>
                  <a:srgbClr val="EFEFEF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</p:grpSp>
      <p:grpSp>
        <p:nvGrpSpPr>
          <p:cNvPr id="497" name="Google Shape;497;p53"/>
          <p:cNvGrpSpPr/>
          <p:nvPr/>
        </p:nvGrpSpPr>
        <p:grpSpPr>
          <a:xfrm>
            <a:off x="637092" y="3524046"/>
            <a:ext cx="6040708" cy="677400"/>
            <a:chOff x="637092" y="3247059"/>
            <a:chExt cx="6040708" cy="677400"/>
          </a:xfrm>
        </p:grpSpPr>
        <p:pic>
          <p:nvPicPr>
            <p:cNvPr id="498" name="Google Shape;498;p53"/>
            <p:cNvPicPr preferRelativeResize="0"/>
            <p:nvPr/>
          </p:nvPicPr>
          <p:blipFill rotWithShape="1">
            <a:blip r:embed="rId6">
              <a:alphaModFix amt="51000"/>
            </a:blip>
            <a:srcRect b="0" l="475" r="475" t="0"/>
            <a:stretch/>
          </p:blipFill>
          <p:spPr>
            <a:xfrm>
              <a:off x="637092" y="3247074"/>
              <a:ext cx="544700" cy="3127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99" name="Google Shape;499;p53"/>
            <p:cNvSpPr txBox="1"/>
            <p:nvPr/>
          </p:nvSpPr>
          <p:spPr>
            <a:xfrm>
              <a:off x="1113400" y="3247059"/>
              <a:ext cx="5564400" cy="677400"/>
            </a:xfrm>
            <a:prstGeom prst="rect">
              <a:avLst/>
            </a:prstGeom>
            <a:solidFill>
              <a:srgbClr val="202020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1100"/>
                </a:spcBef>
                <a:spcAft>
                  <a:spcPts val="1100"/>
                </a:spcAft>
                <a:buNone/>
              </a:pPr>
              <a:r>
                <a:rPr lang="ru">
                  <a:solidFill>
                    <a:srgbClr val="EFEFEF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Отправьте задание куратору, чтобы он помог определититься с нишей и позиционированием</a:t>
              </a:r>
              <a:endParaRPr>
                <a:solidFill>
                  <a:srgbClr val="EFEFEF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</p:grpSp>
      <p:pic>
        <p:nvPicPr>
          <p:cNvPr id="500" name="Google Shape;500;p53"/>
          <p:cNvPicPr preferRelativeResize="0"/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 rot="17">
            <a:off x="-1" y="4511286"/>
            <a:ext cx="9469998" cy="34907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1" name="Google Shape;501;p53"/>
          <p:cNvGrpSpPr/>
          <p:nvPr/>
        </p:nvGrpSpPr>
        <p:grpSpPr>
          <a:xfrm>
            <a:off x="595657" y="2648945"/>
            <a:ext cx="6082143" cy="677401"/>
            <a:chOff x="595657" y="1966645"/>
            <a:chExt cx="6082143" cy="677401"/>
          </a:xfrm>
        </p:grpSpPr>
        <p:pic>
          <p:nvPicPr>
            <p:cNvPr id="502" name="Google Shape;502;p53"/>
            <p:cNvPicPr preferRelativeResize="0"/>
            <p:nvPr/>
          </p:nvPicPr>
          <p:blipFill>
            <a:blip r:embed="rId7">
              <a:alphaModFix amt="51000"/>
            </a:blip>
            <a:stretch>
              <a:fillRect/>
            </a:stretch>
          </p:blipFill>
          <p:spPr>
            <a:xfrm>
              <a:off x="595657" y="1966645"/>
              <a:ext cx="544646" cy="31271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03" name="Google Shape;503;p53"/>
            <p:cNvSpPr txBox="1"/>
            <p:nvPr/>
          </p:nvSpPr>
          <p:spPr>
            <a:xfrm>
              <a:off x="1113400" y="1966646"/>
              <a:ext cx="5564400" cy="677400"/>
            </a:xfrm>
            <a:prstGeom prst="rect">
              <a:avLst/>
            </a:prstGeom>
            <a:solidFill>
              <a:srgbClr val="202020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>
                  <a:solidFill>
                    <a:srgbClr val="EFEFEF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Укажите, в чем вы разбираетесь и в каких </a:t>
              </a:r>
              <a:endParaRPr>
                <a:solidFill>
                  <a:srgbClr val="EFEFEF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">
                  <a:solidFill>
                    <a:srgbClr val="EFEFEF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областях вы эксперт</a:t>
              </a:r>
              <a:endParaRPr>
                <a:solidFill>
                  <a:srgbClr val="EFEFEF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</p:grpSp>
      <p:sp>
        <p:nvSpPr>
          <p:cNvPr id="504" name="Google Shape;504;p53"/>
          <p:cNvSpPr/>
          <p:nvPr/>
        </p:nvSpPr>
        <p:spPr>
          <a:xfrm>
            <a:off x="9470000" y="3321438"/>
            <a:ext cx="289200" cy="197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15800" y="-142525"/>
            <a:ext cx="9610777" cy="4300475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7"/>
          <p:cNvSpPr txBox="1"/>
          <p:nvPr>
            <p:ph idx="4294967295" type="subTitle"/>
          </p:nvPr>
        </p:nvSpPr>
        <p:spPr>
          <a:xfrm>
            <a:off x="342300" y="538400"/>
            <a:ext cx="5494500" cy="144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КАК ПРИШЕЛ К SEO В EDTECH</a:t>
            </a:r>
            <a:endParaRPr b="1" sz="2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" sz="1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С 14 лет р</a:t>
            </a:r>
            <a:r>
              <a:rPr lang="ru" sz="1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аботал грузчиком, слесарем, </a:t>
            </a:r>
            <a:endParaRPr sz="1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ландшафтным дизайнером и арбитражником, </a:t>
            </a:r>
            <a:endParaRPr sz="1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пока не понял, </a:t>
            </a:r>
            <a:r>
              <a:rPr lang="ru" sz="1400">
                <a:solidFill>
                  <a:srgbClr val="D2E9F9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что нужно для системного заработка</a:t>
            </a:r>
            <a:endParaRPr sz="800">
              <a:solidFill>
                <a:srgbClr val="D2E9F9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124" name="Google Shape;124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29550" y="997375"/>
            <a:ext cx="2507791" cy="334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7"/>
          <p:cNvPicPr preferRelativeResize="0"/>
          <p:nvPr/>
        </p:nvPicPr>
        <p:blipFill rotWithShape="1">
          <a:blip r:embed="rId5">
            <a:alphaModFix/>
          </a:blip>
          <a:srcRect b="5347" l="28900" r="28461" t="0"/>
          <a:stretch/>
        </p:blipFill>
        <p:spPr>
          <a:xfrm>
            <a:off x="0" y="2165350"/>
            <a:ext cx="2355651" cy="2978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50425" y="2630475"/>
            <a:ext cx="2895600" cy="2047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9" name="Google Shape;509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4575" y="1597925"/>
            <a:ext cx="7030348" cy="1947650"/>
          </a:xfrm>
          <a:prstGeom prst="rect">
            <a:avLst/>
          </a:prstGeom>
          <a:noFill/>
          <a:ln>
            <a:noFill/>
          </a:ln>
        </p:spPr>
      </p:pic>
      <p:sp>
        <p:nvSpPr>
          <p:cNvPr id="510" name="Google Shape;510;p54"/>
          <p:cNvSpPr txBox="1"/>
          <p:nvPr/>
        </p:nvSpPr>
        <p:spPr>
          <a:xfrm>
            <a:off x="390525" y="1740600"/>
            <a:ext cx="73833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719999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rgbClr val="EFEFEF"/>
                </a:solidFill>
                <a:latin typeface="Montserrat"/>
                <a:ea typeface="Montserrat"/>
                <a:cs typeface="Montserrat"/>
                <a:sym typeface="Montserrat"/>
              </a:rPr>
              <a:t>Задание - база вашего первого результата </a:t>
            </a:r>
            <a:endParaRPr sz="1600">
              <a:solidFill>
                <a:srgbClr val="EFEFE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719999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rgbClr val="EFEFEF"/>
                </a:solidFill>
                <a:latin typeface="Montserrat"/>
                <a:ea typeface="Montserrat"/>
                <a:cs typeface="Montserrat"/>
                <a:sym typeface="Montserrat"/>
              </a:rPr>
              <a:t>в SEO-продвижении в EdTech</a:t>
            </a:r>
            <a:endParaRPr sz="1600">
              <a:solidFill>
                <a:srgbClr val="EFEFE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719999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EFEFE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719999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rgbClr val="EFEFEF"/>
                </a:solidFill>
                <a:latin typeface="Montserrat"/>
                <a:ea typeface="Montserrat"/>
                <a:cs typeface="Montserrat"/>
                <a:sym typeface="Montserrat"/>
              </a:rPr>
              <a:t>Именно от него будете отталкиваться при анализе </a:t>
            </a:r>
            <a:endParaRPr sz="1600">
              <a:solidFill>
                <a:srgbClr val="EFEFE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719999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rgbClr val="EFEFEF"/>
                </a:solidFill>
                <a:latin typeface="Montserrat"/>
                <a:ea typeface="Montserrat"/>
                <a:cs typeface="Montserrat"/>
                <a:sym typeface="Montserrat"/>
              </a:rPr>
              <a:t>спроса, трафика, конверсии, создании </a:t>
            </a:r>
            <a:endParaRPr sz="1600">
              <a:solidFill>
                <a:srgbClr val="EFEFE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719999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rgbClr val="EFEFEF"/>
                </a:solidFill>
                <a:latin typeface="Montserrat"/>
                <a:ea typeface="Montserrat"/>
                <a:cs typeface="Montserrat"/>
                <a:sym typeface="Montserrat"/>
              </a:rPr>
              <a:t>и размещении контента для SEO-продвижения</a:t>
            </a:r>
            <a:endParaRPr sz="1800">
              <a:solidFill>
                <a:srgbClr val="EFEFE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11" name="Google Shape;511;p54"/>
          <p:cNvPicPr preferRelativeResize="0"/>
          <p:nvPr/>
        </p:nvPicPr>
        <p:blipFill>
          <a:blip r:embed="rId4">
            <a:alphaModFix amt="11000"/>
          </a:blip>
          <a:stretch>
            <a:fillRect/>
          </a:stretch>
        </p:blipFill>
        <p:spPr>
          <a:xfrm rot="366663">
            <a:off x="275595" y="3382289"/>
            <a:ext cx="802385" cy="183883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" name="Google Shape;512;p54"/>
          <p:cNvPicPr preferRelativeResize="0"/>
          <p:nvPr/>
        </p:nvPicPr>
        <p:blipFill>
          <a:blip r:embed="rId5">
            <a:alphaModFix amt="25000"/>
          </a:blip>
          <a:stretch>
            <a:fillRect/>
          </a:stretch>
        </p:blipFill>
        <p:spPr>
          <a:xfrm rot="3314577">
            <a:off x="4715556" y="1285537"/>
            <a:ext cx="6109493" cy="20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3" name="Google Shape;513;p54"/>
          <p:cNvPicPr preferRelativeResize="0"/>
          <p:nvPr/>
        </p:nvPicPr>
        <p:blipFill>
          <a:blip r:embed="rId5">
            <a:alphaModFix amt="80000"/>
          </a:blip>
          <a:stretch>
            <a:fillRect/>
          </a:stretch>
        </p:blipFill>
        <p:spPr>
          <a:xfrm rot="-9848890">
            <a:off x="1605888" y="695458"/>
            <a:ext cx="9017668" cy="2724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8" name="Google Shape;518;p55"/>
          <p:cNvPicPr preferRelativeResize="0"/>
          <p:nvPr/>
        </p:nvPicPr>
        <p:blipFill>
          <a:blip r:embed="rId3">
            <a:alphaModFix amt="12000"/>
          </a:blip>
          <a:stretch>
            <a:fillRect/>
          </a:stretch>
        </p:blipFill>
        <p:spPr>
          <a:xfrm rot="5400039">
            <a:off x="6377357" y="2044085"/>
            <a:ext cx="4548383" cy="349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p55"/>
          <p:cNvPicPr preferRelativeResize="0"/>
          <p:nvPr/>
        </p:nvPicPr>
        <p:blipFill>
          <a:blip r:embed="rId4">
            <a:alphaModFix amt="30000"/>
          </a:blip>
          <a:stretch>
            <a:fillRect/>
          </a:stretch>
        </p:blipFill>
        <p:spPr>
          <a:xfrm rot="366654">
            <a:off x="7187203" y="1209888"/>
            <a:ext cx="1152468" cy="2641049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Google Shape;520;p55"/>
          <p:cNvSpPr txBox="1"/>
          <p:nvPr>
            <p:ph idx="4294967295" type="ctrTitle"/>
          </p:nvPr>
        </p:nvSpPr>
        <p:spPr>
          <a:xfrm>
            <a:off x="311700" y="0"/>
            <a:ext cx="6781200" cy="9207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В СЛЕДУЮЩЕМ УРОКЕ</a:t>
            </a:r>
            <a:endParaRPr sz="3000">
              <a:solidFill>
                <a:schemeClr val="l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521" name="Google Shape;521;p55"/>
          <p:cNvPicPr preferRelativeResize="0"/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 rot="17">
            <a:off x="-1" y="4511286"/>
            <a:ext cx="9469998" cy="349077"/>
          </a:xfrm>
          <a:prstGeom prst="rect">
            <a:avLst/>
          </a:prstGeom>
          <a:noFill/>
          <a:ln>
            <a:noFill/>
          </a:ln>
        </p:spPr>
      </p:pic>
      <p:sp>
        <p:nvSpPr>
          <p:cNvPr id="522" name="Google Shape;522;p55"/>
          <p:cNvSpPr/>
          <p:nvPr/>
        </p:nvSpPr>
        <p:spPr>
          <a:xfrm>
            <a:off x="9470000" y="3321438"/>
            <a:ext cx="289200" cy="197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23" name="Google Shape;523;p55"/>
          <p:cNvGrpSpPr/>
          <p:nvPr/>
        </p:nvGrpSpPr>
        <p:grpSpPr>
          <a:xfrm>
            <a:off x="607300" y="1260412"/>
            <a:ext cx="6147650" cy="504001"/>
            <a:chOff x="607300" y="1469924"/>
            <a:chExt cx="6147650" cy="504001"/>
          </a:xfrm>
        </p:grpSpPr>
        <p:pic>
          <p:nvPicPr>
            <p:cNvPr id="524" name="Google Shape;524;p55"/>
            <p:cNvPicPr preferRelativeResize="0"/>
            <p:nvPr/>
          </p:nvPicPr>
          <p:blipFill>
            <a:blip r:embed="rId5">
              <a:alphaModFix amt="50000"/>
            </a:blip>
            <a:stretch>
              <a:fillRect/>
            </a:stretch>
          </p:blipFill>
          <p:spPr>
            <a:xfrm>
              <a:off x="607300" y="1469924"/>
              <a:ext cx="521359" cy="35750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5" name="Google Shape;525;p55"/>
            <p:cNvSpPr txBox="1"/>
            <p:nvPr/>
          </p:nvSpPr>
          <p:spPr>
            <a:xfrm>
              <a:off x="1145850" y="1469925"/>
              <a:ext cx="5609100" cy="504000"/>
            </a:xfrm>
            <a:prstGeom prst="rect">
              <a:avLst/>
            </a:prstGeom>
            <a:solidFill>
              <a:srgbClr val="202020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1100"/>
                </a:spcBef>
                <a:spcAft>
                  <a:spcPts val="1100"/>
                </a:spcAft>
                <a:buNone/>
              </a:pPr>
              <a:r>
                <a:rPr lang="ru">
                  <a:solidFill>
                    <a:srgbClr val="EFEFEF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Как работает SEO и поисковые системы</a:t>
              </a:r>
              <a:endParaRPr>
                <a:solidFill>
                  <a:srgbClr val="EFEFEF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</p:grpSp>
      <p:grpSp>
        <p:nvGrpSpPr>
          <p:cNvPr id="526" name="Google Shape;526;p55"/>
          <p:cNvGrpSpPr/>
          <p:nvPr/>
        </p:nvGrpSpPr>
        <p:grpSpPr>
          <a:xfrm>
            <a:off x="595657" y="1966625"/>
            <a:ext cx="6159268" cy="920700"/>
            <a:chOff x="595657" y="2326763"/>
            <a:chExt cx="6159268" cy="920700"/>
          </a:xfrm>
        </p:grpSpPr>
        <p:pic>
          <p:nvPicPr>
            <p:cNvPr id="527" name="Google Shape;527;p55"/>
            <p:cNvPicPr preferRelativeResize="0"/>
            <p:nvPr/>
          </p:nvPicPr>
          <p:blipFill>
            <a:blip r:embed="rId6">
              <a:alphaModFix amt="51000"/>
            </a:blip>
            <a:stretch>
              <a:fillRect/>
            </a:stretch>
          </p:blipFill>
          <p:spPr>
            <a:xfrm>
              <a:off x="595657" y="2326783"/>
              <a:ext cx="544646" cy="31271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8" name="Google Shape;528;p55"/>
            <p:cNvSpPr txBox="1"/>
            <p:nvPr/>
          </p:nvSpPr>
          <p:spPr>
            <a:xfrm>
              <a:off x="1145825" y="2326763"/>
              <a:ext cx="5609100" cy="920700"/>
            </a:xfrm>
            <a:prstGeom prst="rect">
              <a:avLst/>
            </a:prstGeom>
            <a:solidFill>
              <a:srgbClr val="202020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1100"/>
                </a:spcBef>
                <a:spcAft>
                  <a:spcPts val="1100"/>
                </a:spcAft>
                <a:buNone/>
              </a:pPr>
              <a:r>
                <a:rPr lang="ru">
                  <a:solidFill>
                    <a:srgbClr val="EFEFEF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Как быстро определять спрос и прогнозировать трафик, регистрации и конверсии вашего проекта или кейса партнера</a:t>
              </a:r>
              <a:endParaRPr>
                <a:solidFill>
                  <a:srgbClr val="EFEFEF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3" name="Google Shape;533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050" y="179850"/>
            <a:ext cx="8765899" cy="472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4" name="Google Shape;534;p56"/>
          <p:cNvPicPr preferRelativeResize="0"/>
          <p:nvPr/>
        </p:nvPicPr>
        <p:blipFill>
          <a:blip r:embed="rId4">
            <a:alphaModFix amt="11000"/>
          </a:blip>
          <a:stretch>
            <a:fillRect/>
          </a:stretch>
        </p:blipFill>
        <p:spPr>
          <a:xfrm rot="366658">
            <a:off x="144250" y="2203829"/>
            <a:ext cx="1210675" cy="2774475"/>
          </a:xfrm>
          <a:prstGeom prst="rect">
            <a:avLst/>
          </a:prstGeom>
          <a:noFill/>
          <a:ln>
            <a:noFill/>
          </a:ln>
        </p:spPr>
      </p:pic>
      <p:sp>
        <p:nvSpPr>
          <p:cNvPr id="535" name="Google Shape;535;p56"/>
          <p:cNvSpPr txBox="1"/>
          <p:nvPr>
            <p:ph idx="4294967295" type="ctrTitle"/>
          </p:nvPr>
        </p:nvSpPr>
        <p:spPr>
          <a:xfrm>
            <a:off x="311700" y="317525"/>
            <a:ext cx="6117600" cy="15969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ДО ВСТРЕЧИ</a:t>
            </a:r>
            <a:endParaRPr sz="4000">
              <a:solidFill>
                <a:schemeClr val="l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В СЛЕДУЮЩЕМ</a:t>
            </a:r>
            <a:endParaRPr sz="4000">
              <a:solidFill>
                <a:schemeClr val="l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УРОКЕ</a:t>
            </a:r>
            <a:endParaRPr sz="4000">
              <a:solidFill>
                <a:schemeClr val="l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28"/>
          <p:cNvPicPr preferRelativeResize="0"/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 rot="3314577">
            <a:off x="4715556" y="1520987"/>
            <a:ext cx="6109493" cy="20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8"/>
          <p:cNvPicPr preferRelativeResize="0"/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 rot="-9848890">
            <a:off x="1605888" y="930908"/>
            <a:ext cx="9017668" cy="2724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8"/>
          <p:cNvPicPr preferRelativeResize="0"/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647125" y="2515999"/>
            <a:ext cx="521359" cy="357508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8"/>
          <p:cNvSpPr txBox="1"/>
          <p:nvPr/>
        </p:nvSpPr>
        <p:spPr>
          <a:xfrm>
            <a:off x="647125" y="2774925"/>
            <a:ext cx="2438100" cy="895800"/>
          </a:xfrm>
          <a:prstGeom prst="rect">
            <a:avLst/>
          </a:prstGeom>
          <a:solidFill>
            <a:srgbClr val="202020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ru">
                <a:solidFill>
                  <a:srgbClr val="EFEFE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Найти растущий рынок, который существует </a:t>
            </a:r>
            <a:endParaRPr>
              <a:solidFill>
                <a:srgbClr val="EFEFE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rgbClr val="EFEFE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&gt;1 года</a:t>
            </a:r>
            <a:endParaRPr>
              <a:solidFill>
                <a:srgbClr val="EFEFE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135" name="Google Shape;135;p28"/>
          <p:cNvPicPr preferRelativeResize="0"/>
          <p:nvPr/>
        </p:nvPicPr>
        <p:blipFill>
          <a:blip r:embed="rId5">
            <a:alphaModFix amt="51000"/>
          </a:blip>
          <a:stretch>
            <a:fillRect/>
          </a:stretch>
        </p:blipFill>
        <p:spPr>
          <a:xfrm>
            <a:off x="3341283" y="2515999"/>
            <a:ext cx="544700" cy="31275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8"/>
          <p:cNvSpPr txBox="1"/>
          <p:nvPr/>
        </p:nvSpPr>
        <p:spPr>
          <a:xfrm>
            <a:off x="3341275" y="2774925"/>
            <a:ext cx="2438100" cy="895800"/>
          </a:xfrm>
          <a:prstGeom prst="rect">
            <a:avLst/>
          </a:prstGeom>
          <a:solidFill>
            <a:srgbClr val="202020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ru">
                <a:solidFill>
                  <a:srgbClr val="EFEFE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Определить, какие </a:t>
            </a:r>
            <a:endParaRPr>
              <a:solidFill>
                <a:srgbClr val="EFEFE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rgbClr val="EFEFE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у него есть проблемы</a:t>
            </a:r>
            <a:r>
              <a:rPr lang="ru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>
              <a:solidFill>
                <a:srgbClr val="EFEFE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137" name="Google Shape;137;p28"/>
          <p:cNvPicPr preferRelativeResize="0"/>
          <p:nvPr/>
        </p:nvPicPr>
        <p:blipFill rotWithShape="1">
          <a:blip r:embed="rId6">
            <a:alphaModFix amt="51000"/>
          </a:blip>
          <a:srcRect b="0" l="475" r="475" t="0"/>
          <a:stretch/>
        </p:blipFill>
        <p:spPr>
          <a:xfrm>
            <a:off x="6058767" y="2538374"/>
            <a:ext cx="544700" cy="31275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8"/>
          <p:cNvSpPr txBox="1"/>
          <p:nvPr/>
        </p:nvSpPr>
        <p:spPr>
          <a:xfrm>
            <a:off x="6058775" y="2774925"/>
            <a:ext cx="2438100" cy="895800"/>
          </a:xfrm>
          <a:prstGeom prst="rect">
            <a:avLst/>
          </a:prstGeom>
          <a:solidFill>
            <a:srgbClr val="202020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EFEFE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Закрыть проблему </a:t>
            </a:r>
            <a:endParaRPr>
              <a:solidFill>
                <a:srgbClr val="EFEFE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EFEFE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на рынке своим предложением</a:t>
            </a:r>
            <a:endParaRPr>
              <a:solidFill>
                <a:srgbClr val="EFEFE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39" name="Google Shape;139;p28"/>
          <p:cNvSpPr txBox="1"/>
          <p:nvPr/>
        </p:nvSpPr>
        <p:spPr>
          <a:xfrm>
            <a:off x="311700" y="0"/>
            <a:ext cx="7720200" cy="155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принципы</a:t>
            </a:r>
            <a:endParaRPr sz="400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СИСТЕМНОГО ЗАРАБОТКА</a:t>
            </a:r>
            <a:endParaRPr sz="400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26989">
            <a:off x="-81776" y="606437"/>
            <a:ext cx="9470000" cy="3490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82275" y="1444925"/>
            <a:ext cx="4037426" cy="1126825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9"/>
          <p:cNvSpPr txBox="1"/>
          <p:nvPr/>
        </p:nvSpPr>
        <p:spPr>
          <a:xfrm>
            <a:off x="311700" y="0"/>
            <a:ext cx="7244100" cy="10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ПОЧЕМУ ИНФОБИЗНЕС</a:t>
            </a:r>
            <a:endParaRPr sz="400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47" name="Google Shape;147;p29"/>
          <p:cNvSpPr txBox="1"/>
          <p:nvPr/>
        </p:nvSpPr>
        <p:spPr>
          <a:xfrm rot="-241419">
            <a:off x="351126" y="526657"/>
            <a:ext cx="8478197" cy="5238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719999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rgbClr val="333333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ДИНАМИКА EDTECH-РЫНКА</a:t>
            </a:r>
            <a:endParaRPr sz="1800">
              <a:solidFill>
                <a:srgbClr val="333333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48" name="Google Shape;148;p29"/>
          <p:cNvSpPr txBox="1"/>
          <p:nvPr>
            <p:ph idx="1" type="body"/>
          </p:nvPr>
        </p:nvSpPr>
        <p:spPr>
          <a:xfrm>
            <a:off x="1354149" y="1556975"/>
            <a:ext cx="4509600" cy="84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Рынок растет и развивается с 2008 г. </a:t>
            </a:r>
            <a:endParaRPr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несмотря на болезни, специальные </a:t>
            </a:r>
            <a:endParaRPr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и неспециальные операции</a:t>
            </a:r>
            <a:endParaRPr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49" name="Google Shape;149;p29"/>
          <p:cNvGrpSpPr/>
          <p:nvPr/>
        </p:nvGrpSpPr>
        <p:grpSpPr>
          <a:xfrm>
            <a:off x="1714950" y="1956850"/>
            <a:ext cx="5714075" cy="2477438"/>
            <a:chOff x="1475250" y="2066225"/>
            <a:chExt cx="5714075" cy="2477438"/>
          </a:xfrm>
        </p:grpSpPr>
        <p:pic>
          <p:nvPicPr>
            <p:cNvPr id="150" name="Google Shape;150;p2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5399981">
              <a:off x="5731312" y="2844266"/>
              <a:ext cx="1894226" cy="89704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1" name="Google Shape;151;p29"/>
            <p:cNvSpPr txBox="1"/>
            <p:nvPr/>
          </p:nvSpPr>
          <p:spPr>
            <a:xfrm>
              <a:off x="6167525" y="3559963"/>
              <a:ext cx="1021800" cy="738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ru" sz="1100">
                  <a:latin typeface="Montserrat"/>
                  <a:ea typeface="Montserrat"/>
                  <a:cs typeface="Montserrat"/>
                  <a:sym typeface="Montserrat"/>
                </a:rPr>
                <a:t>₽119 326</a:t>
              </a:r>
              <a:endParaRPr b="1" sz="1100"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ru" sz="1100">
                  <a:latin typeface="Montserrat"/>
                  <a:ea typeface="Montserrat"/>
                  <a:cs typeface="Montserrat"/>
                  <a:sym typeface="Montserrat"/>
                </a:rPr>
                <a:t>млн</a:t>
              </a:r>
              <a:endParaRPr b="1" sz="1100"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pic>
          <p:nvPicPr>
            <p:cNvPr id="152" name="Google Shape;152;p29"/>
            <p:cNvPicPr preferRelativeResize="0"/>
            <p:nvPr/>
          </p:nvPicPr>
          <p:blipFill>
            <a:blip r:embed="rId5">
              <a:alphaModFix amt="25000"/>
            </a:blip>
            <a:stretch>
              <a:fillRect/>
            </a:stretch>
          </p:blipFill>
          <p:spPr>
            <a:xfrm rot="-5399985">
              <a:off x="4846887" y="3267996"/>
              <a:ext cx="1119302" cy="8858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" name="Google Shape;153;p29"/>
            <p:cNvPicPr preferRelativeResize="0"/>
            <p:nvPr/>
          </p:nvPicPr>
          <p:blipFill>
            <a:blip r:embed="rId5">
              <a:alphaModFix amt="25000"/>
            </a:blip>
            <a:stretch>
              <a:fillRect/>
            </a:stretch>
          </p:blipFill>
          <p:spPr>
            <a:xfrm rot="-5399980">
              <a:off x="3846838" y="3408075"/>
              <a:ext cx="839150" cy="8858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4" name="Google Shape;154;p29"/>
            <p:cNvPicPr preferRelativeResize="0"/>
            <p:nvPr/>
          </p:nvPicPr>
          <p:blipFill>
            <a:blip r:embed="rId5">
              <a:alphaModFix amt="25000"/>
            </a:blip>
            <a:stretch>
              <a:fillRect/>
            </a:stretch>
          </p:blipFill>
          <p:spPr>
            <a:xfrm rot="-5399976">
              <a:off x="2785150" y="3486513"/>
              <a:ext cx="682277" cy="8858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5" name="Google Shape;155;p29"/>
            <p:cNvPicPr preferRelativeResize="0"/>
            <p:nvPr/>
          </p:nvPicPr>
          <p:blipFill>
            <a:blip r:embed="rId5">
              <a:alphaModFix amt="25000"/>
            </a:blip>
            <a:stretch>
              <a:fillRect/>
            </a:stretch>
          </p:blipFill>
          <p:spPr>
            <a:xfrm rot="-5399970">
              <a:off x="1706664" y="3548153"/>
              <a:ext cx="558998" cy="88582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6" name="Google Shape;156;p29"/>
            <p:cNvSpPr txBox="1"/>
            <p:nvPr/>
          </p:nvSpPr>
          <p:spPr>
            <a:xfrm>
              <a:off x="4895638" y="3559963"/>
              <a:ext cx="1021800" cy="738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ru" sz="1100">
                  <a:latin typeface="Montserrat"/>
                  <a:ea typeface="Montserrat"/>
                  <a:cs typeface="Montserrat"/>
                  <a:sym typeface="Montserrat"/>
                </a:rPr>
                <a:t>₽90 071</a:t>
              </a:r>
              <a:endParaRPr b="1" sz="1100"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ru" sz="1100">
                  <a:latin typeface="Montserrat"/>
                  <a:ea typeface="Montserrat"/>
                  <a:cs typeface="Montserrat"/>
                  <a:sym typeface="Montserrat"/>
                </a:rPr>
                <a:t>млн</a:t>
              </a:r>
              <a:endParaRPr b="1" sz="1100"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57" name="Google Shape;157;p29"/>
            <p:cNvSpPr txBox="1"/>
            <p:nvPr/>
          </p:nvSpPr>
          <p:spPr>
            <a:xfrm>
              <a:off x="3755513" y="3559963"/>
              <a:ext cx="1021800" cy="738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ru" sz="1100">
                  <a:latin typeface="Montserrat"/>
                  <a:ea typeface="Montserrat"/>
                  <a:cs typeface="Montserrat"/>
                  <a:sym typeface="Montserrat"/>
                </a:rPr>
                <a:t>₽73 335</a:t>
              </a:r>
              <a:endParaRPr b="1" sz="1100"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ru" sz="1100">
                  <a:latin typeface="Montserrat"/>
                  <a:ea typeface="Montserrat"/>
                  <a:cs typeface="Montserrat"/>
                  <a:sym typeface="Montserrat"/>
                </a:rPr>
                <a:t>млн</a:t>
              </a:r>
              <a:endParaRPr b="1" sz="1100"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58" name="Google Shape;158;p29"/>
            <p:cNvSpPr txBox="1"/>
            <p:nvPr/>
          </p:nvSpPr>
          <p:spPr>
            <a:xfrm>
              <a:off x="2615375" y="3559963"/>
              <a:ext cx="1021800" cy="738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ru" sz="1100">
                  <a:latin typeface="Montserrat"/>
                  <a:ea typeface="Montserrat"/>
                  <a:cs typeface="Montserrat"/>
                  <a:sym typeface="Montserrat"/>
                </a:rPr>
                <a:t>₽39 313</a:t>
              </a:r>
              <a:endParaRPr b="1" sz="1100"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ru" sz="1100">
                  <a:latin typeface="Montserrat"/>
                  <a:ea typeface="Montserrat"/>
                  <a:cs typeface="Montserrat"/>
                  <a:sym typeface="Montserrat"/>
                </a:rPr>
                <a:t>млн</a:t>
              </a:r>
              <a:endParaRPr b="1" sz="1100"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59" name="Google Shape;159;p29"/>
            <p:cNvSpPr txBox="1"/>
            <p:nvPr/>
          </p:nvSpPr>
          <p:spPr>
            <a:xfrm>
              <a:off x="1475263" y="3621613"/>
              <a:ext cx="1021800" cy="738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ru" sz="1100">
                  <a:latin typeface="Montserrat"/>
                  <a:ea typeface="Montserrat"/>
                  <a:cs typeface="Montserrat"/>
                  <a:sym typeface="Montserrat"/>
                </a:rPr>
                <a:t>₽14 000</a:t>
              </a:r>
              <a:endParaRPr b="1" sz="1100"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ru" sz="1100">
                  <a:latin typeface="Montserrat"/>
                  <a:ea typeface="Montserrat"/>
                  <a:cs typeface="Montserrat"/>
                  <a:sym typeface="Montserrat"/>
                </a:rPr>
                <a:t>млн</a:t>
              </a:r>
              <a:endParaRPr b="1" sz="1100"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60" name="Google Shape;160;p29"/>
            <p:cNvSpPr txBox="1"/>
            <p:nvPr/>
          </p:nvSpPr>
          <p:spPr>
            <a:xfrm>
              <a:off x="6167525" y="2066225"/>
              <a:ext cx="1021800" cy="738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ru" sz="120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+32%</a:t>
              </a:r>
              <a:endParaRPr b="1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61" name="Google Shape;161;p29"/>
            <p:cNvSpPr txBox="1"/>
            <p:nvPr/>
          </p:nvSpPr>
          <p:spPr>
            <a:xfrm>
              <a:off x="4895650" y="2649013"/>
              <a:ext cx="1021800" cy="738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ru" sz="120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+22%</a:t>
              </a:r>
              <a:endParaRPr b="1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62" name="Google Shape;162;p29"/>
            <p:cNvSpPr txBox="1"/>
            <p:nvPr/>
          </p:nvSpPr>
          <p:spPr>
            <a:xfrm>
              <a:off x="3755513" y="2927488"/>
              <a:ext cx="1021800" cy="738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ru" sz="120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+86%</a:t>
              </a:r>
              <a:endParaRPr b="1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63" name="Google Shape;163;p29"/>
            <p:cNvSpPr txBox="1"/>
            <p:nvPr/>
          </p:nvSpPr>
          <p:spPr>
            <a:xfrm>
              <a:off x="2615388" y="3069313"/>
              <a:ext cx="1021800" cy="738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ru" sz="120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+180</a:t>
              </a:r>
              <a:r>
                <a:rPr b="1" lang="ru" sz="120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%</a:t>
              </a:r>
              <a:endParaRPr b="1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64" name="Google Shape;164;p29"/>
            <p:cNvSpPr txBox="1"/>
            <p:nvPr/>
          </p:nvSpPr>
          <p:spPr>
            <a:xfrm>
              <a:off x="1475250" y="4189663"/>
              <a:ext cx="10218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100">
                  <a:solidFill>
                    <a:srgbClr val="D2E9F9"/>
                  </a:solidFill>
                  <a:latin typeface="Montserrat"/>
                  <a:ea typeface="Montserrat"/>
                  <a:cs typeface="Montserrat"/>
                  <a:sym typeface="Montserrat"/>
                </a:rPr>
                <a:t>2019</a:t>
              </a:r>
              <a:endParaRPr sz="1100">
                <a:solidFill>
                  <a:srgbClr val="D2E9F9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65" name="Google Shape;165;p29"/>
            <p:cNvSpPr txBox="1"/>
            <p:nvPr/>
          </p:nvSpPr>
          <p:spPr>
            <a:xfrm>
              <a:off x="2615388" y="4189663"/>
              <a:ext cx="10218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100">
                  <a:solidFill>
                    <a:srgbClr val="D2E9F9"/>
                  </a:solidFill>
                  <a:latin typeface="Montserrat"/>
                  <a:ea typeface="Montserrat"/>
                  <a:cs typeface="Montserrat"/>
                  <a:sym typeface="Montserrat"/>
                </a:rPr>
                <a:t>2020</a:t>
              </a:r>
              <a:endParaRPr sz="1100">
                <a:solidFill>
                  <a:srgbClr val="D2E9F9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66" name="Google Shape;166;p29"/>
            <p:cNvSpPr txBox="1"/>
            <p:nvPr/>
          </p:nvSpPr>
          <p:spPr>
            <a:xfrm>
              <a:off x="3755500" y="4189663"/>
              <a:ext cx="10218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100">
                  <a:solidFill>
                    <a:srgbClr val="D2E9F9"/>
                  </a:solidFill>
                  <a:latin typeface="Montserrat"/>
                  <a:ea typeface="Montserrat"/>
                  <a:cs typeface="Montserrat"/>
                  <a:sym typeface="Montserrat"/>
                </a:rPr>
                <a:t>2021</a:t>
              </a:r>
              <a:endParaRPr sz="1100">
                <a:solidFill>
                  <a:srgbClr val="D2E9F9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67" name="Google Shape;167;p29"/>
            <p:cNvSpPr txBox="1"/>
            <p:nvPr/>
          </p:nvSpPr>
          <p:spPr>
            <a:xfrm>
              <a:off x="4895650" y="4189663"/>
              <a:ext cx="10218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100">
                  <a:solidFill>
                    <a:srgbClr val="D2E9F9"/>
                  </a:solidFill>
                  <a:latin typeface="Montserrat"/>
                  <a:ea typeface="Montserrat"/>
                  <a:cs typeface="Montserrat"/>
                  <a:sym typeface="Montserrat"/>
                </a:rPr>
                <a:t>2022</a:t>
              </a:r>
              <a:endParaRPr sz="1100">
                <a:solidFill>
                  <a:srgbClr val="D2E9F9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68" name="Google Shape;168;p29"/>
            <p:cNvSpPr txBox="1"/>
            <p:nvPr/>
          </p:nvSpPr>
          <p:spPr>
            <a:xfrm>
              <a:off x="6167525" y="4189663"/>
              <a:ext cx="10218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100">
                  <a:solidFill>
                    <a:srgbClr val="D2E9F9"/>
                  </a:solidFill>
                  <a:latin typeface="Montserrat"/>
                  <a:ea typeface="Montserrat"/>
                  <a:cs typeface="Montserrat"/>
                  <a:sym typeface="Montserrat"/>
                </a:rPr>
                <a:t>2023</a:t>
              </a:r>
              <a:endParaRPr sz="1100">
                <a:solidFill>
                  <a:srgbClr val="D2E9F9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30"/>
          <p:cNvPicPr preferRelativeResize="0"/>
          <p:nvPr/>
        </p:nvPicPr>
        <p:blipFill>
          <a:blip r:embed="rId3">
            <a:alphaModFix amt="69000"/>
          </a:blip>
          <a:stretch>
            <a:fillRect/>
          </a:stretch>
        </p:blipFill>
        <p:spPr>
          <a:xfrm rot="10442150">
            <a:off x="4757969" y="2407379"/>
            <a:ext cx="3248555" cy="400723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30"/>
          <p:cNvSpPr txBox="1"/>
          <p:nvPr/>
        </p:nvSpPr>
        <p:spPr>
          <a:xfrm rot="-337436">
            <a:off x="5107276" y="2397163"/>
            <a:ext cx="3000041" cy="40030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rgbClr val="111111"/>
                </a:solidFill>
                <a:latin typeface="Montserrat"/>
                <a:ea typeface="Montserrat"/>
                <a:cs typeface="Montserrat"/>
                <a:sym typeface="Montserrat"/>
              </a:rPr>
              <a:t>и где лиды за 50₽</a:t>
            </a:r>
            <a:endParaRPr>
              <a:solidFill>
                <a:srgbClr val="111111"/>
              </a:solidFill>
            </a:endParaRPr>
          </a:p>
        </p:txBody>
      </p:sp>
      <p:grpSp>
        <p:nvGrpSpPr>
          <p:cNvPr id="175" name="Google Shape;175;p30"/>
          <p:cNvGrpSpPr/>
          <p:nvPr/>
        </p:nvGrpSpPr>
        <p:grpSpPr>
          <a:xfrm>
            <a:off x="3213457" y="2440808"/>
            <a:ext cx="2065299" cy="898651"/>
            <a:chOff x="2999775" y="1634424"/>
            <a:chExt cx="2065506" cy="898741"/>
          </a:xfrm>
        </p:grpSpPr>
        <p:pic>
          <p:nvPicPr>
            <p:cNvPr id="176" name="Google Shape;176;p30"/>
            <p:cNvPicPr preferRelativeResize="0"/>
            <p:nvPr/>
          </p:nvPicPr>
          <p:blipFill>
            <a:blip r:embed="rId4">
              <a:alphaModFix amt="51000"/>
            </a:blip>
            <a:stretch>
              <a:fillRect/>
            </a:stretch>
          </p:blipFill>
          <p:spPr>
            <a:xfrm>
              <a:off x="2999775" y="1634424"/>
              <a:ext cx="544700" cy="3127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" name="Google Shape;177;p30"/>
            <p:cNvSpPr txBox="1"/>
            <p:nvPr/>
          </p:nvSpPr>
          <p:spPr>
            <a:xfrm>
              <a:off x="2999781" y="1872265"/>
              <a:ext cx="2065500" cy="660900"/>
            </a:xfrm>
            <a:prstGeom prst="rect">
              <a:avLst/>
            </a:prstGeom>
            <a:solidFill>
              <a:srgbClr val="202020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1100"/>
                </a:spcBef>
                <a:spcAft>
                  <a:spcPts val="1100"/>
                </a:spcAft>
                <a:buNone/>
              </a:pPr>
              <a:r>
                <a:rPr lang="ru">
                  <a:solidFill>
                    <a:srgbClr val="EFEFEF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Конверсии</a:t>
              </a:r>
              <a:endParaRPr sz="1300">
                <a:solidFill>
                  <a:srgbClr val="CDECFF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</p:grpSp>
      <p:pic>
        <p:nvPicPr>
          <p:cNvPr id="178" name="Google Shape;178;p30"/>
          <p:cNvPicPr preferRelativeResize="0"/>
          <p:nvPr/>
        </p:nvPicPr>
        <p:blipFill rotWithShape="1">
          <a:blip r:embed="rId5">
            <a:alphaModFix/>
          </a:blip>
          <a:srcRect b="0" l="28902" r="21741" t="0"/>
          <a:stretch/>
        </p:blipFill>
        <p:spPr>
          <a:xfrm flipH="1">
            <a:off x="6177238" y="1737400"/>
            <a:ext cx="3120550" cy="3560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74850" y="766930"/>
            <a:ext cx="5692675" cy="1331675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30"/>
          <p:cNvSpPr txBox="1"/>
          <p:nvPr>
            <p:ph type="title"/>
          </p:nvPr>
        </p:nvSpPr>
        <p:spPr>
          <a:xfrm>
            <a:off x="1497925" y="935900"/>
            <a:ext cx="5169600" cy="101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П</a:t>
            </a:r>
            <a:r>
              <a:rPr lang="ru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оследние годы рост рынка 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замедлили </a:t>
            </a:r>
            <a:r>
              <a:rPr b="1" lang="ru" sz="1800">
                <a:solidFill>
                  <a:srgbClr val="D2E9F9"/>
                </a:solidFill>
                <a:latin typeface="Montserrat"/>
                <a:ea typeface="Montserrat"/>
                <a:cs typeface="Montserrat"/>
                <a:sym typeface="Montserrat"/>
              </a:rPr>
              <a:t>главные проблемы </a:t>
            </a:r>
            <a:endParaRPr b="1" sz="1800">
              <a:solidFill>
                <a:srgbClr val="D2E9F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rgbClr val="D2E9F9"/>
                </a:solidFill>
                <a:latin typeface="Montserrat"/>
                <a:ea typeface="Montserrat"/>
                <a:cs typeface="Montserrat"/>
                <a:sym typeface="Montserrat"/>
              </a:rPr>
              <a:t>онлайн</a:t>
            </a:r>
            <a:r>
              <a:rPr b="1" lang="ru" sz="1800">
                <a:solidFill>
                  <a:srgbClr val="D2E9F9"/>
                </a:solidFill>
                <a:latin typeface="Montserrat"/>
                <a:ea typeface="Montserrat"/>
                <a:cs typeface="Montserrat"/>
                <a:sym typeface="Montserrat"/>
              </a:rPr>
              <a:t>-</a:t>
            </a:r>
            <a:r>
              <a:rPr b="1" lang="ru" sz="1800">
                <a:solidFill>
                  <a:srgbClr val="D2E9F9"/>
                </a:solidFill>
                <a:latin typeface="Montserrat"/>
                <a:ea typeface="Montserrat"/>
                <a:cs typeface="Montserrat"/>
                <a:sym typeface="Montserrat"/>
              </a:rPr>
              <a:t>школ и экспертов</a:t>
            </a:r>
            <a:endParaRPr b="1" sz="1800">
              <a:solidFill>
                <a:srgbClr val="D2E9F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81" name="Google Shape;181;p30"/>
          <p:cNvGrpSpPr/>
          <p:nvPr/>
        </p:nvGrpSpPr>
        <p:grpSpPr>
          <a:xfrm>
            <a:off x="974850" y="2435462"/>
            <a:ext cx="1785900" cy="909326"/>
            <a:chOff x="1145850" y="1591999"/>
            <a:chExt cx="1785900" cy="909326"/>
          </a:xfrm>
        </p:grpSpPr>
        <p:pic>
          <p:nvPicPr>
            <p:cNvPr id="182" name="Google Shape;182;p30"/>
            <p:cNvPicPr preferRelativeResize="0"/>
            <p:nvPr/>
          </p:nvPicPr>
          <p:blipFill>
            <a:blip r:embed="rId7">
              <a:alphaModFix amt="50000"/>
            </a:blip>
            <a:stretch>
              <a:fillRect/>
            </a:stretch>
          </p:blipFill>
          <p:spPr>
            <a:xfrm>
              <a:off x="1145850" y="1591999"/>
              <a:ext cx="521359" cy="35750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" name="Google Shape;183;p30"/>
            <p:cNvSpPr txBox="1"/>
            <p:nvPr/>
          </p:nvSpPr>
          <p:spPr>
            <a:xfrm>
              <a:off x="1145850" y="1850925"/>
              <a:ext cx="1785900" cy="650400"/>
            </a:xfrm>
            <a:prstGeom prst="rect">
              <a:avLst/>
            </a:prstGeom>
            <a:solidFill>
              <a:srgbClr val="202020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1100"/>
                </a:spcBef>
                <a:spcAft>
                  <a:spcPts val="1100"/>
                </a:spcAft>
                <a:buNone/>
              </a:pPr>
              <a:r>
                <a:rPr lang="ru">
                  <a:solidFill>
                    <a:srgbClr val="EFEFEF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Стоимость трафика</a:t>
              </a:r>
              <a:r>
                <a:rPr lang="ru">
                  <a:solidFill>
                    <a:srgbClr val="EFEFEF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 </a:t>
              </a:r>
              <a:endParaRPr sz="1300">
                <a:solidFill>
                  <a:srgbClr val="CDECFF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</p:grpSp>
      <p:pic>
        <p:nvPicPr>
          <p:cNvPr id="184" name="Google Shape;184;p30"/>
          <p:cNvPicPr preferRelativeResize="0"/>
          <p:nvPr/>
        </p:nvPicPr>
        <p:blipFill>
          <a:blip r:embed="rId8">
            <a:alphaModFix amt="30000"/>
          </a:blip>
          <a:stretch>
            <a:fillRect/>
          </a:stretch>
        </p:blipFill>
        <p:spPr>
          <a:xfrm rot="-9950867">
            <a:off x="915289" y="2932"/>
            <a:ext cx="9017667" cy="2724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30"/>
          <p:cNvPicPr preferRelativeResize="0"/>
          <p:nvPr/>
        </p:nvPicPr>
        <p:blipFill>
          <a:blip r:embed="rId8">
            <a:alphaModFix amt="10000"/>
          </a:blip>
          <a:stretch>
            <a:fillRect/>
          </a:stretch>
        </p:blipFill>
        <p:spPr>
          <a:xfrm rot="3314577">
            <a:off x="4636406" y="607387"/>
            <a:ext cx="6109493" cy="20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1"/>
          <p:cNvSpPr txBox="1"/>
          <p:nvPr>
            <p:ph type="title"/>
          </p:nvPr>
        </p:nvSpPr>
        <p:spPr>
          <a:xfrm>
            <a:off x="412800" y="565200"/>
            <a:ext cx="8318400" cy="9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ОСНОВНЫЕ ПРОБЛЕМЫ</a:t>
            </a:r>
            <a:r>
              <a:rPr b="1" lang="ru" sz="2400">
                <a:solidFill>
                  <a:srgbClr val="D2E9F9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sz="2400">
              <a:solidFill>
                <a:srgbClr val="D2E9F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400">
                <a:solidFill>
                  <a:srgbClr val="D2E9F9"/>
                </a:solidFill>
                <a:latin typeface="Montserrat"/>
                <a:ea typeface="Montserrat"/>
                <a:cs typeface="Montserrat"/>
                <a:sym typeface="Montserrat"/>
              </a:rPr>
              <a:t>НА УРОВНЕ ТРАФИКА</a:t>
            </a:r>
            <a:endParaRPr b="1" sz="2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91" name="Google Shape;191;p31"/>
          <p:cNvPicPr preferRelativeResize="0"/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 rot="-9950867">
            <a:off x="915289" y="2932"/>
            <a:ext cx="9017667" cy="272409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31"/>
          <p:cNvSpPr txBox="1"/>
          <p:nvPr>
            <p:ph idx="4294967295" type="subTitle"/>
          </p:nvPr>
        </p:nvSpPr>
        <p:spPr>
          <a:xfrm rot="-500">
            <a:off x="508875" y="1601223"/>
            <a:ext cx="2062800" cy="548700"/>
          </a:xfrm>
          <a:prstGeom prst="rect">
            <a:avLst/>
          </a:prstGeom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000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Дорожающий </a:t>
            </a:r>
            <a:endParaRPr sz="11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и неокупаемый трафик</a:t>
            </a:r>
            <a:endParaRPr sz="11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3" name="Google Shape;193;p31"/>
          <p:cNvSpPr txBox="1"/>
          <p:nvPr>
            <p:ph idx="4294967295" type="subTitle"/>
          </p:nvPr>
        </p:nvSpPr>
        <p:spPr>
          <a:xfrm rot="-321">
            <a:off x="5184375" y="1601254"/>
            <a:ext cx="3211200" cy="548700"/>
          </a:xfrm>
          <a:prstGeom prst="rect">
            <a:avLst/>
          </a:prstGeom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000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Неумение анализировать поступающий трафик на уровне всей воронки</a:t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4" name="Google Shape;194;p31"/>
          <p:cNvSpPr txBox="1"/>
          <p:nvPr>
            <p:ph idx="4294967295" type="subTitle"/>
          </p:nvPr>
        </p:nvSpPr>
        <p:spPr>
          <a:xfrm rot="-208">
            <a:off x="3448575" y="2338340"/>
            <a:ext cx="4947000" cy="548700"/>
          </a:xfrm>
          <a:prstGeom prst="rect">
            <a:avLst/>
          </a:prstGeom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000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Сложность поиска таргелотогов, умеющих привлекать целевой трафик и работать в команде, и оценки их работы</a:t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5" name="Google Shape;195;p31"/>
          <p:cNvSpPr txBox="1"/>
          <p:nvPr>
            <p:ph idx="4294967295" type="subTitle"/>
          </p:nvPr>
        </p:nvSpPr>
        <p:spPr>
          <a:xfrm rot="-371">
            <a:off x="508875" y="2338318"/>
            <a:ext cx="2782200" cy="548700"/>
          </a:xfrm>
          <a:prstGeom prst="rect">
            <a:avLst/>
          </a:prstGeom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000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Непонимание, как распределять </a:t>
            </a:r>
            <a:endParaRPr sz="11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трафик между источниками</a:t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6" name="Google Shape;196;p31"/>
          <p:cNvSpPr txBox="1"/>
          <p:nvPr>
            <p:ph idx="4294967295" type="subTitle"/>
          </p:nvPr>
        </p:nvSpPr>
        <p:spPr>
          <a:xfrm rot="-274">
            <a:off x="508875" y="3075419"/>
            <a:ext cx="3757800" cy="548700"/>
          </a:xfrm>
          <a:prstGeom prst="rect">
            <a:avLst/>
          </a:prstGeom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0000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Проблемы с блокировками и банами </a:t>
            </a:r>
            <a:endParaRPr sz="11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в Facebook, Яндекс Директ</a:t>
            </a:r>
            <a:endParaRPr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7" name="Google Shape;197;p31"/>
          <p:cNvSpPr txBox="1"/>
          <p:nvPr>
            <p:ph idx="4294967295" type="subTitle"/>
          </p:nvPr>
        </p:nvSpPr>
        <p:spPr>
          <a:xfrm rot="-260">
            <a:off x="4434050" y="3075489"/>
            <a:ext cx="3961500" cy="548700"/>
          </a:xfrm>
          <a:prstGeom prst="rect">
            <a:avLst/>
          </a:prstGeom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0000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Проблемы с прохождением модерации </a:t>
            </a:r>
            <a:endParaRPr sz="11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в специфических нишах</a:t>
            </a:r>
            <a:endParaRPr sz="1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8" name="Google Shape;198;p31"/>
          <p:cNvSpPr txBox="1"/>
          <p:nvPr>
            <p:ph idx="4294967295" type="subTitle"/>
          </p:nvPr>
        </p:nvSpPr>
        <p:spPr>
          <a:xfrm rot="-442">
            <a:off x="2711025" y="1601218"/>
            <a:ext cx="2334000" cy="548700"/>
          </a:xfrm>
          <a:prstGeom prst="rect">
            <a:avLst/>
          </a:prstGeom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000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Нецелевой и немасштабируемый трафик</a:t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9" name="Google Shape;199;p31"/>
          <p:cNvSpPr txBox="1"/>
          <p:nvPr>
            <p:ph idx="4294967295" type="subTitle"/>
          </p:nvPr>
        </p:nvSpPr>
        <p:spPr>
          <a:xfrm rot="-574">
            <a:off x="508875" y="3812519"/>
            <a:ext cx="1796700" cy="548700"/>
          </a:xfrm>
          <a:prstGeom prst="rect">
            <a:avLst/>
          </a:prstGeom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0000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Высокая</a:t>
            </a:r>
            <a:r>
              <a:rPr lang="ru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стоимость заявки</a:t>
            </a:r>
            <a:endParaRPr sz="11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0" name="Google Shape;200;p31"/>
          <p:cNvSpPr txBox="1"/>
          <p:nvPr>
            <p:ph idx="4294967295" type="subTitle"/>
          </p:nvPr>
        </p:nvSpPr>
        <p:spPr>
          <a:xfrm rot="-401">
            <a:off x="2474325" y="3812553"/>
            <a:ext cx="2570700" cy="548700"/>
          </a:xfrm>
          <a:prstGeom prst="rect">
            <a:avLst/>
          </a:prstGeom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0000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Эксперт выгорел с Reels </a:t>
            </a:r>
            <a:endParaRPr sz="11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и сами </a:t>
            </a:r>
            <a:r>
              <a:rPr lang="ru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Reels </a:t>
            </a:r>
            <a:r>
              <a:rPr lang="ru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быстро выгорают</a:t>
            </a:r>
            <a:endParaRPr sz="11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1" name="Google Shape;201;p31"/>
          <p:cNvSpPr txBox="1"/>
          <p:nvPr>
            <p:ph idx="4294967295" type="subTitle"/>
          </p:nvPr>
        </p:nvSpPr>
        <p:spPr>
          <a:xfrm rot="-321">
            <a:off x="5184375" y="3812552"/>
            <a:ext cx="3211200" cy="548700"/>
          </a:xfrm>
          <a:prstGeom prst="rect">
            <a:avLst/>
          </a:prstGeom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0000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Конкуренты умеют привлекать траф, </a:t>
            </a:r>
            <a:endParaRPr sz="11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не понимаю, как это делают</a:t>
            </a:r>
            <a:endParaRPr sz="11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2"/>
          <p:cNvSpPr txBox="1"/>
          <p:nvPr>
            <p:ph type="title"/>
          </p:nvPr>
        </p:nvSpPr>
        <p:spPr>
          <a:xfrm>
            <a:off x="412800" y="565200"/>
            <a:ext cx="8318400" cy="9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ОСНОВНЫЕ ПРОБЛЕМЫ</a:t>
            </a:r>
            <a:r>
              <a:rPr b="1" lang="ru" sz="2400">
                <a:solidFill>
                  <a:srgbClr val="D2E9F9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sz="2400">
              <a:solidFill>
                <a:srgbClr val="D2E9F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400">
                <a:solidFill>
                  <a:srgbClr val="D2E9F9"/>
                </a:solidFill>
                <a:latin typeface="Montserrat"/>
                <a:ea typeface="Montserrat"/>
                <a:cs typeface="Montserrat"/>
                <a:sym typeface="Montserrat"/>
              </a:rPr>
              <a:t>НА УРОВНЕ КОНВЕРСИИ</a:t>
            </a:r>
            <a:endParaRPr b="1" sz="2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07" name="Google Shape;207;p32"/>
          <p:cNvPicPr preferRelativeResize="0"/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 rot="-9950867">
            <a:off x="915289" y="2932"/>
            <a:ext cx="9017667" cy="272409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32"/>
          <p:cNvSpPr txBox="1"/>
          <p:nvPr>
            <p:ph idx="4294967295" type="subTitle"/>
          </p:nvPr>
        </p:nvSpPr>
        <p:spPr>
          <a:xfrm rot="-351">
            <a:off x="508875" y="1671426"/>
            <a:ext cx="2939700" cy="548700"/>
          </a:xfrm>
          <a:prstGeom prst="rect">
            <a:avLst/>
          </a:prstGeom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000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Неокупаемая модель запуска </a:t>
            </a:r>
            <a:endParaRPr sz="11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или слабые результаты</a:t>
            </a:r>
            <a:endParaRPr sz="11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9" name="Google Shape;209;p32"/>
          <p:cNvSpPr txBox="1"/>
          <p:nvPr>
            <p:ph idx="4294967295" type="subTitle"/>
          </p:nvPr>
        </p:nvSpPr>
        <p:spPr>
          <a:xfrm rot="-416">
            <a:off x="5332600" y="1671474"/>
            <a:ext cx="2481600" cy="548700"/>
          </a:xfrm>
          <a:prstGeom prst="rect">
            <a:avLst/>
          </a:prstGeom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000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Технические проблемы </a:t>
            </a:r>
            <a:endParaRPr sz="11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с настройкой воронки</a:t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0" name="Google Shape;210;p32"/>
          <p:cNvSpPr txBox="1"/>
          <p:nvPr>
            <p:ph idx="4294967295" type="subTitle"/>
          </p:nvPr>
        </p:nvSpPr>
        <p:spPr>
          <a:xfrm rot="-351">
            <a:off x="3190887" y="2408458"/>
            <a:ext cx="2939700" cy="548700"/>
          </a:xfrm>
          <a:prstGeom prst="rect">
            <a:avLst/>
          </a:prstGeom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000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Плохая открываемость/читаемость </a:t>
            </a:r>
            <a:endParaRPr sz="11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контента воронки</a:t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1" name="Google Shape;211;p32"/>
          <p:cNvSpPr txBox="1"/>
          <p:nvPr>
            <p:ph idx="4294967295" type="subTitle"/>
          </p:nvPr>
        </p:nvSpPr>
        <p:spPr>
          <a:xfrm rot="-405">
            <a:off x="508875" y="2408508"/>
            <a:ext cx="2545800" cy="548700"/>
          </a:xfrm>
          <a:prstGeom prst="rect">
            <a:avLst/>
          </a:prstGeom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000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Непонимание, какую модель запуска использовать</a:t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2" name="Google Shape;212;p32"/>
          <p:cNvSpPr txBox="1"/>
          <p:nvPr>
            <p:ph idx="4294967295" type="subTitle"/>
          </p:nvPr>
        </p:nvSpPr>
        <p:spPr>
          <a:xfrm>
            <a:off x="6266800" y="2408825"/>
            <a:ext cx="1547400" cy="548700"/>
          </a:xfrm>
          <a:prstGeom prst="rect">
            <a:avLst/>
          </a:prstGeom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0000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Непродающий </a:t>
            </a:r>
            <a:endParaRPr sz="11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вебинар</a:t>
            </a:r>
            <a:endParaRPr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3" name="Google Shape;213;p32"/>
          <p:cNvSpPr txBox="1"/>
          <p:nvPr>
            <p:ph idx="4294967295" type="subTitle"/>
          </p:nvPr>
        </p:nvSpPr>
        <p:spPr>
          <a:xfrm rot="-478">
            <a:off x="508875" y="3145566"/>
            <a:ext cx="2158200" cy="548700"/>
          </a:xfrm>
          <a:prstGeom prst="rect">
            <a:avLst/>
          </a:prstGeom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0000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Неумение работать </a:t>
            </a:r>
            <a:endParaRPr sz="11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с базой подписчиков</a:t>
            </a:r>
            <a:endParaRPr sz="1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4" name="Google Shape;214;p32"/>
          <p:cNvSpPr txBox="1"/>
          <p:nvPr>
            <p:ph idx="4294967295" type="subTitle"/>
          </p:nvPr>
        </p:nvSpPr>
        <p:spPr>
          <a:xfrm rot="-646">
            <a:off x="3596800" y="1671317"/>
            <a:ext cx="1596600" cy="548700"/>
          </a:xfrm>
          <a:prstGeom prst="rect">
            <a:avLst/>
          </a:prstGeom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000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Нет сквозной </a:t>
            </a:r>
            <a:endParaRPr sz="11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аналитики</a:t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5" name="Google Shape;215;p32"/>
          <p:cNvSpPr txBox="1"/>
          <p:nvPr>
            <p:ph idx="4294967295" type="subTitle"/>
          </p:nvPr>
        </p:nvSpPr>
        <p:spPr>
          <a:xfrm rot="-465">
            <a:off x="5596925" y="3146212"/>
            <a:ext cx="2217300" cy="548700"/>
          </a:xfrm>
          <a:prstGeom prst="rect">
            <a:avLst/>
          </a:prstGeom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0000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Мало регистраций </a:t>
            </a:r>
            <a:endParaRPr sz="11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на продающее событие</a:t>
            </a:r>
            <a:endParaRPr sz="11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6" name="Google Shape;216;p32"/>
          <p:cNvSpPr txBox="1"/>
          <p:nvPr>
            <p:ph idx="4294967295" type="subTitle"/>
          </p:nvPr>
        </p:nvSpPr>
        <p:spPr>
          <a:xfrm rot="-374">
            <a:off x="508875" y="3882647"/>
            <a:ext cx="2759700" cy="354000"/>
          </a:xfrm>
          <a:prstGeom prst="rect">
            <a:avLst/>
          </a:prstGeom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0000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Неумение донести смыслы</a:t>
            </a:r>
            <a:endParaRPr sz="11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7" name="Google Shape;217;p32"/>
          <p:cNvSpPr txBox="1"/>
          <p:nvPr>
            <p:ph idx="4294967295" type="subTitle"/>
          </p:nvPr>
        </p:nvSpPr>
        <p:spPr>
          <a:xfrm rot="-384">
            <a:off x="2789500" y="3145613"/>
            <a:ext cx="2685000" cy="548700"/>
          </a:xfrm>
          <a:prstGeom prst="rect">
            <a:avLst/>
          </a:prstGeom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0000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Незаинтересованная </a:t>
            </a:r>
            <a:endParaRPr sz="11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аудитория в прогреве</a:t>
            </a:r>
            <a:endParaRPr sz="11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8" name="Google Shape;218;p32"/>
          <p:cNvSpPr txBox="1"/>
          <p:nvPr>
            <p:ph idx="4294967295" type="subTitle"/>
          </p:nvPr>
        </p:nvSpPr>
        <p:spPr>
          <a:xfrm rot="-496">
            <a:off x="3396700" y="3882777"/>
            <a:ext cx="2077800" cy="354000"/>
          </a:xfrm>
          <a:prstGeom prst="rect">
            <a:avLst/>
          </a:prstGeom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0000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Мало учеников</a:t>
            </a:r>
            <a:endParaRPr sz="11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15800" y="-142525"/>
            <a:ext cx="9610777" cy="4513750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33"/>
          <p:cNvSpPr/>
          <p:nvPr/>
        </p:nvSpPr>
        <p:spPr>
          <a:xfrm>
            <a:off x="984338" y="1664675"/>
            <a:ext cx="2111700" cy="717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Реклама в Яндекс</a:t>
            </a:r>
            <a:endParaRPr sz="12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дорого</a:t>
            </a:r>
            <a:endParaRPr i="1"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5" name="Google Shape;225;p33"/>
          <p:cNvSpPr/>
          <p:nvPr/>
        </p:nvSpPr>
        <p:spPr>
          <a:xfrm>
            <a:off x="3350668" y="1664675"/>
            <a:ext cx="2111700" cy="717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Реклама в  ВК</a:t>
            </a:r>
            <a:endParaRPr sz="12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дорого и низкая вовлеченность</a:t>
            </a:r>
            <a:endParaRPr i="1"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6" name="Google Shape;226;p33"/>
          <p:cNvSpPr/>
          <p:nvPr/>
        </p:nvSpPr>
        <p:spPr>
          <a:xfrm>
            <a:off x="5669455" y="1664675"/>
            <a:ext cx="2111700" cy="717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Реклама в нельзяграме</a:t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запрещена</a:t>
            </a:r>
            <a:endParaRPr i="1"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7" name="Google Shape;227;p33"/>
          <p:cNvSpPr/>
          <p:nvPr/>
        </p:nvSpPr>
        <p:spPr>
          <a:xfrm>
            <a:off x="1008098" y="2544651"/>
            <a:ext cx="2111700" cy="717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YouTube</a:t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ru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затраты на команду, продакшн и продвижение</a:t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8" name="Google Shape;228;p33"/>
          <p:cNvSpPr/>
          <p:nvPr/>
        </p:nvSpPr>
        <p:spPr>
          <a:xfrm>
            <a:off x="3374429" y="2544651"/>
            <a:ext cx="2111700" cy="717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Shorts и Reels</a:t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ru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непредсказуемость </a:t>
            </a:r>
            <a:endParaRPr i="1"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ru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и выгорание экспертов</a:t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9" name="Google Shape;229;p33"/>
          <p:cNvSpPr/>
          <p:nvPr/>
        </p:nvSpPr>
        <p:spPr>
          <a:xfrm>
            <a:off x="5693215" y="2544651"/>
            <a:ext cx="2111700" cy="717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Классическое SEO</a:t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долго, дорого </a:t>
            </a:r>
            <a:endParaRPr i="1"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и низкая конверсия</a:t>
            </a:r>
            <a:endParaRPr i="1"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30" name="Google Shape;230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239977">
            <a:off x="-56508" y="196658"/>
            <a:ext cx="9469991" cy="509483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33"/>
          <p:cNvSpPr txBox="1"/>
          <p:nvPr/>
        </p:nvSpPr>
        <p:spPr>
          <a:xfrm rot="-241419">
            <a:off x="332901" y="189457"/>
            <a:ext cx="8478197" cy="5238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solidFill>
                  <a:srgbClr val="333333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ИСТОЧНИКИ ТРАФИКА</a:t>
            </a:r>
            <a:endParaRPr sz="2400">
              <a:solidFill>
                <a:srgbClr val="333333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32" name="Google Shape;232;p33"/>
          <p:cNvSpPr txBox="1"/>
          <p:nvPr/>
        </p:nvSpPr>
        <p:spPr>
          <a:xfrm rot="-290">
            <a:off x="968475" y="1120423"/>
            <a:ext cx="7106700" cy="45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rgbClr val="EFEFE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Которые сейчас используются в инфобизнесе</a:t>
            </a:r>
            <a:endParaRPr sz="1800">
              <a:solidFill>
                <a:srgbClr val="EFEFEF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233" name="Google Shape;233;p33"/>
          <p:cNvSpPr/>
          <p:nvPr/>
        </p:nvSpPr>
        <p:spPr>
          <a:xfrm>
            <a:off x="1008111" y="3424626"/>
            <a:ext cx="2111700" cy="717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Посевы в Telegram</a:t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ru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непредсказуемый результат и вечный поиск подрядчика</a:t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4" name="Google Shape;234;p33"/>
          <p:cNvSpPr/>
          <p:nvPr/>
        </p:nvSpPr>
        <p:spPr>
          <a:xfrm>
            <a:off x="3374441" y="3424626"/>
            <a:ext cx="2111700" cy="717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2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Telegram Ads</a:t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ru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сложная модерация, вход от 1 500€ без учета комиссий</a:t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35" name="Google Shape;235;p33"/>
          <p:cNvPicPr preferRelativeResize="0"/>
          <p:nvPr/>
        </p:nvPicPr>
        <p:blipFill>
          <a:blip r:embed="rId4">
            <a:alphaModFix amt="92000"/>
          </a:blip>
          <a:stretch>
            <a:fillRect/>
          </a:stretch>
        </p:blipFill>
        <p:spPr>
          <a:xfrm flipH="1" rot="-41">
            <a:off x="5276723" y="3653643"/>
            <a:ext cx="3030052" cy="717562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33"/>
          <p:cNvSpPr txBox="1"/>
          <p:nvPr/>
        </p:nvSpPr>
        <p:spPr>
          <a:xfrm>
            <a:off x="4616552" y="3670653"/>
            <a:ext cx="3717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162000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сомнительно, </a:t>
            </a:r>
            <a:endParaRPr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но окей</a:t>
            </a:r>
            <a:endParaRPr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237" name="Google Shape;237;p33"/>
          <p:cNvPicPr preferRelativeResize="0"/>
          <p:nvPr/>
        </p:nvPicPr>
        <p:blipFill rotWithShape="1">
          <a:blip r:embed="rId5">
            <a:alphaModFix/>
          </a:blip>
          <a:srcRect b="5592" l="3463" r="28615" t="28696"/>
          <a:stretch/>
        </p:blipFill>
        <p:spPr>
          <a:xfrm flipH="1">
            <a:off x="6327238" y="2870125"/>
            <a:ext cx="3092476" cy="2367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